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12192000" cy="6858000"/>
  <p:notesSz cx="12192000" cy="6858000"/>
  <p:embeddedFontLst>
    <p:embeddedFont>
      <p:font typeface="OMJIJW+Arial Bold" charset="0"/>
      <p:regular r:id="rId45"/>
    </p:embeddedFont>
    <p:embeddedFont>
      <p:font typeface="Arial Black" pitchFamily="34" charset="0"/>
      <p:bold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JWQWTQ+Arial" charset="0"/>
      <p:regular r:id="rId51"/>
    </p:embeddedFont>
    <p:embeddedFont>
      <p:font typeface="NRMOIM+Calibri" charset="0"/>
      <p:regular r:id="rId52"/>
    </p:embeddedFont>
    <p:embeddedFont>
      <p:font typeface="GFDRLA+Calibri" charset="0"/>
      <p:regular r:id="rId53"/>
    </p:embeddedFont>
    <p:embeddedFont>
      <p:font typeface="EIBMNW+Calibri Bold" charset="0"/>
      <p:regular r:id="rId54"/>
    </p:embeddedFont>
    <p:embeddedFont>
      <p:font typeface="REQDRI+Times New Roman" charset="0"/>
      <p:regular r:id="rId55"/>
    </p:embeddedFont>
    <p:embeddedFont>
      <p:font typeface="VBRSEC+Calibri Italic" charset="0"/>
      <p:regular r:id="rId56"/>
    </p:embeddedFont>
    <p:embeddedFont>
      <p:font typeface="VTRSLH+Calibri Light" charset="0"/>
      <p:regular r:id="rId57"/>
    </p:embeddedFont>
    <p:embeddedFont>
      <p:font typeface="QLQORR+Calibri Bold" charset="0"/>
      <p:regular r:id="rId58"/>
    </p:embeddedFont>
    <p:embeddedFont>
      <p:font typeface="GQGLGS+Calibri Light" charset="0"/>
      <p:regular r:id="rId59"/>
    </p:embeddedFont>
    <p:embeddedFont>
      <p:font typeface="OBGLIP+Arial" charset="0"/>
      <p:regular r:id="rId60"/>
    </p:embeddedFont>
    <p:embeddedFont>
      <p:font typeface="QQTCFD+Wingdings" charset="2"/>
      <p:regular r:id="rId6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9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606" y="-102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EA655-E89A-48C0-93CB-12A8DDCCED66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D1F32-9F63-4DB9-824F-541F286F8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onstructo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etodicheskie_posobiya_i_v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tziv@edsoo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download/233?hash=f1dbbf02e829c0f2309da28589ff05a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soo.ru/download/234?hash=12e42eaa705dd42eaf6262430f1d9b71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43482" y="1424094"/>
            <a:ext cx="10009508" cy="2269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7719" marR="0">
              <a:lnSpc>
                <a:spcPts val="6035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0070C0"/>
                </a:solidFill>
                <a:latin typeface="OMJIJW+Arial Bold"/>
                <a:cs typeface="OMJIJW+Arial Bold"/>
              </a:rPr>
              <a:t>Проектирование</a:t>
            </a:r>
            <a:r>
              <a:rPr sz="5400" b="1" spc="14" dirty="0">
                <a:solidFill>
                  <a:srgbClr val="0070C0"/>
                </a:solidFill>
                <a:latin typeface="OMJIJW+Arial Bold"/>
                <a:cs typeface="OMJIJW+Arial Bold"/>
              </a:rPr>
              <a:t> </a:t>
            </a:r>
            <a:r>
              <a:rPr sz="5400" b="1" spc="-29" dirty="0">
                <a:solidFill>
                  <a:srgbClr val="0070C0"/>
                </a:solidFill>
                <a:latin typeface="OMJIJW+Arial Bold"/>
                <a:cs typeface="OMJIJW+Arial Bold"/>
              </a:rPr>
              <a:t>уроков</a:t>
            </a:r>
          </a:p>
          <a:p>
            <a:pPr marL="0" marR="0">
              <a:lnSpc>
                <a:spcPts val="5833"/>
              </a:lnSpc>
              <a:spcBef>
                <a:spcPts val="50"/>
              </a:spcBef>
              <a:spcAft>
                <a:spcPts val="0"/>
              </a:spcAft>
            </a:pPr>
            <a:r>
              <a:rPr sz="5400" b="1">
                <a:solidFill>
                  <a:srgbClr val="0070C0"/>
                </a:solidFill>
                <a:latin typeface="OMJIJW+Arial Bold"/>
                <a:cs typeface="OMJIJW+Arial Bold"/>
              </a:rPr>
              <a:t>изобразительного</a:t>
            </a:r>
            <a:r>
              <a:rPr sz="5400" b="1" spc="11">
                <a:solidFill>
                  <a:srgbClr val="0070C0"/>
                </a:solidFill>
                <a:latin typeface="OMJIJW+Arial Bold"/>
                <a:cs typeface="OMJIJW+Arial Bold"/>
              </a:rPr>
              <a:t> </a:t>
            </a:r>
            <a:r>
              <a:rPr sz="5400" b="1" spc="-26" smtClean="0">
                <a:solidFill>
                  <a:srgbClr val="0070C0"/>
                </a:solidFill>
                <a:latin typeface="OMJIJW+Arial Bold"/>
                <a:cs typeface="OMJIJW+Arial Bold"/>
              </a:rPr>
              <a:t>искусства</a:t>
            </a:r>
            <a:r>
              <a:rPr lang="ru-RU" sz="5400" b="1" spc="-26" dirty="0" smtClean="0">
                <a:solidFill>
                  <a:srgbClr val="0070C0"/>
                </a:solidFill>
                <a:latin typeface="OMJIJW+Arial Bold"/>
                <a:cs typeface="OMJIJW+Arial Bold"/>
              </a:rPr>
              <a:t> и музыки в условиях</a:t>
            </a:r>
            <a:endParaRPr sz="5400" b="1" spc="-26" dirty="0">
              <a:solidFill>
                <a:srgbClr val="0070C0"/>
              </a:solidFill>
              <a:latin typeface="OMJIJW+Arial Bold"/>
              <a:cs typeface="OMJIJW+Arial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9763" y="3646998"/>
            <a:ext cx="7038811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0070C0"/>
                </a:solidFill>
                <a:latin typeface="OMJIJW+Arial Bold"/>
                <a:cs typeface="OMJIJW+Arial Bold"/>
              </a:rPr>
              <a:t>обновлённых </a:t>
            </a:r>
            <a:r>
              <a:rPr sz="5400" b="1" spc="-24" dirty="0">
                <a:solidFill>
                  <a:srgbClr val="0070C0"/>
                </a:solidFill>
                <a:latin typeface="OMJIJW+Arial Bold"/>
                <a:cs typeface="OMJIJW+Arial Bold"/>
              </a:rPr>
              <a:t>ФГОС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81554" y="4857760"/>
            <a:ext cx="6797992" cy="553998"/>
          </a:xfrm>
        </p:spPr>
        <p:txBody>
          <a:bodyPr/>
          <a:lstStyle/>
          <a:p>
            <a:pPr algn="r"/>
            <a:r>
              <a:rPr lang="ru-RU" dirty="0" err="1" smtClean="0">
                <a:latin typeface="Arial Black" pitchFamily="34" charset="0"/>
              </a:rPr>
              <a:t>Шамшудинова</a:t>
            </a:r>
            <a:r>
              <a:rPr lang="ru-RU" dirty="0" smtClean="0">
                <a:latin typeface="Arial Black" pitchFamily="34" charset="0"/>
              </a:rPr>
              <a:t> В.С., руководитель РМО учителей технологии, ИЗО, музыки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952728" y="5715016"/>
            <a:ext cx="6797992" cy="642942"/>
          </a:xfrm>
        </p:spPr>
        <p:txBody>
          <a:bodyPr/>
          <a:lstStyle/>
          <a:p>
            <a:pPr algn="ctr"/>
            <a:r>
              <a:rPr lang="ru-RU" dirty="0" smtClean="0"/>
              <a:t>г. Сретенск</a:t>
            </a:r>
          </a:p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273" y="347402"/>
            <a:ext cx="7850322" cy="1325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4444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9" dirty="0">
                <a:solidFill>
                  <a:srgbClr val="0070C0"/>
                </a:solidFill>
                <a:latin typeface="VTRSLH+Calibri Light"/>
                <a:cs typeface="VTRSLH+Calibri Light"/>
              </a:rPr>
              <a:t>Основные</a:t>
            </a:r>
            <a:r>
              <a:rPr sz="4400" spc="-45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6" dirty="0">
                <a:solidFill>
                  <a:srgbClr val="0070C0"/>
                </a:solidFill>
                <a:latin typeface="VTRSLH+Calibri Light"/>
                <a:cs typeface="VTRSLH+Calibri Light"/>
              </a:rPr>
              <a:t>изменения</a:t>
            </a:r>
          </a:p>
          <a:p>
            <a:pPr marL="0" marR="0">
              <a:lnSpc>
                <a:spcPts val="475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70C0"/>
                </a:solidFill>
                <a:latin typeface="VTRSLH+Calibri Light"/>
                <a:cs typeface="VTRSLH+Calibri Light"/>
              </a:rPr>
              <a:t>в</a:t>
            </a:r>
            <a:r>
              <a:rPr sz="4400" spc="-5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9" dirty="0">
                <a:solidFill>
                  <a:srgbClr val="0070C0"/>
                </a:solidFill>
                <a:latin typeface="VTRSLH+Calibri Light"/>
                <a:cs typeface="VTRSLH+Calibri Light"/>
              </a:rPr>
              <a:t>обновленных</a:t>
            </a:r>
            <a:r>
              <a:rPr sz="4400" spc="-49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ФГОС</a:t>
            </a:r>
            <a:r>
              <a:rPr sz="4400" spc="-6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6" dirty="0">
                <a:solidFill>
                  <a:srgbClr val="0070C0"/>
                </a:solidFill>
                <a:latin typeface="VTRSLH+Calibri Light"/>
                <a:cs typeface="VTRSLH+Calibri Light"/>
              </a:rPr>
              <a:t>НОО</a:t>
            </a:r>
            <a:r>
              <a:rPr sz="4400" spc="-6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dirty="0">
                <a:solidFill>
                  <a:srgbClr val="0070C0"/>
                </a:solidFill>
                <a:latin typeface="VTRSLH+Calibri Light"/>
                <a:cs typeface="VTRSLH+Calibri Light"/>
              </a:rPr>
              <a:t>и</a:t>
            </a:r>
            <a:r>
              <a:rPr sz="4400" spc="-56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41" dirty="0">
                <a:solidFill>
                  <a:srgbClr val="0070C0"/>
                </a:solidFill>
                <a:latin typeface="VTRSLH+Calibri Light"/>
                <a:cs typeface="VTRSLH+Calibri Light"/>
              </a:rPr>
              <a:t>ООО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6300"/>
            <a:ext cx="9643066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Детализация</a:t>
            </a:r>
            <a:r>
              <a:rPr sz="2600" b="1" spc="-15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требований к </a:t>
            </a:r>
            <a:r>
              <a:rPr sz="2600" b="1" spc="-19" dirty="0">
                <a:solidFill>
                  <a:srgbClr val="000000"/>
                </a:solidFill>
                <a:latin typeface="EIBMNW+Calibri Bold"/>
                <a:cs typeface="EIBMNW+Calibri Bold"/>
              </a:rPr>
              <a:t>результатам</a:t>
            </a:r>
            <a:r>
              <a:rPr sz="2600" b="1" spc="24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и условиям</a:t>
            </a:r>
            <a:r>
              <a:rPr sz="2600" b="1" spc="-29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реализации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44" y="2183588"/>
            <a:ext cx="9329766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основных образовательных программ соответствующего уровня.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2666695"/>
            <a:ext cx="10447460" cy="3423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Формулировки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детализированных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требований</a:t>
            </a: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 личностным,</a:t>
            </a:r>
          </a:p>
          <a:p>
            <a:pPr marL="228904" marR="0">
              <a:lnSpc>
                <a:spcPts val="280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метапредметным</a:t>
            </a:r>
            <a:r>
              <a:rPr sz="2600" spc="-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предметным</a:t>
            </a:r>
            <a:r>
              <a:rPr sz="2600" spc="-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образовательным</a:t>
            </a:r>
            <a:r>
              <a:rPr sz="26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результатам</a:t>
            </a:r>
          </a:p>
          <a:p>
            <a:pPr marL="228904" marR="0">
              <a:lnSpc>
                <a:spcPts val="281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учитывают стратегические</a:t>
            </a:r>
            <a:r>
              <a:rPr sz="2600" spc="-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задачи обновления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содержания</a:t>
            </a:r>
            <a:r>
              <a:rPr sz="26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общего</a:t>
            </a:r>
          </a:p>
          <a:p>
            <a:pPr marL="228904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образования,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конкретизированы по </a:t>
            </a:r>
            <a:r>
              <a:rPr sz="2600" b="1" spc="-17" dirty="0">
                <a:solidFill>
                  <a:srgbClr val="000000"/>
                </a:solidFill>
                <a:latin typeface="EIBMNW+Calibri Bold"/>
                <a:cs typeface="EIBMNW+Calibri Bold"/>
              </a:rPr>
              <a:t>годам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 обучения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направлениям</a:t>
            </a:r>
          </a:p>
          <a:p>
            <a:pPr marL="228904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формирования функциональной</a:t>
            </a:r>
            <a:r>
              <a:rPr sz="2600" spc="-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грамотности</a:t>
            </a:r>
            <a:r>
              <a:rPr sz="26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обучающихся.</a:t>
            </a:r>
          </a:p>
          <a:p>
            <a:pPr marL="0" marR="0">
              <a:lnSpc>
                <a:spcPts val="3181"/>
              </a:lnSpc>
              <a:spcBef>
                <a:spcPts val="635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Детализация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конкретизация</a:t>
            </a:r>
            <a:r>
              <a:rPr sz="2600" spc="-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</a:t>
            </a:r>
            <a:r>
              <a:rPr sz="2600" spc="-21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результатов</a:t>
            </a:r>
          </a:p>
          <a:p>
            <a:pPr marL="228904" marR="0">
              <a:lnSpc>
                <a:spcPts val="281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определяет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минимальное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содержание</a:t>
            </a:r>
            <a:r>
              <a:rPr sz="2600" spc="-3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рабочих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 по учебным</a:t>
            </a:r>
          </a:p>
          <a:p>
            <a:pPr marL="228904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предметам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дает четкие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ориентиры</a:t>
            </a:r>
            <a:r>
              <a:rPr sz="26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для оценки</a:t>
            </a:r>
            <a:r>
              <a:rPr sz="2600" spc="-3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качества образования</a:t>
            </a:r>
          </a:p>
          <a:p>
            <a:pPr marL="228904" marR="0">
              <a:lnSpc>
                <a:spcPts val="2808"/>
              </a:lnSpc>
              <a:spcBef>
                <a:spcPts val="5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учителем,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образовательной организацией.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273" y="347402"/>
            <a:ext cx="7850322" cy="1325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4444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40" dirty="0">
                <a:solidFill>
                  <a:srgbClr val="0070C0"/>
                </a:solidFill>
                <a:latin typeface="VTRSLH+Calibri Light"/>
                <a:cs typeface="VTRSLH+Calibri Light"/>
              </a:rPr>
              <a:t>Основные</a:t>
            </a:r>
            <a:r>
              <a:rPr sz="4400" spc="-45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6" dirty="0">
                <a:solidFill>
                  <a:srgbClr val="0070C0"/>
                </a:solidFill>
                <a:latin typeface="VTRSLH+Calibri Light"/>
                <a:cs typeface="VTRSLH+Calibri Light"/>
              </a:rPr>
              <a:t>изменения</a:t>
            </a:r>
          </a:p>
          <a:p>
            <a:pPr marL="0" marR="0">
              <a:lnSpc>
                <a:spcPts val="475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70C0"/>
                </a:solidFill>
                <a:latin typeface="VTRSLH+Calibri Light"/>
                <a:cs typeface="VTRSLH+Calibri Light"/>
              </a:rPr>
              <a:t>в</a:t>
            </a:r>
            <a:r>
              <a:rPr sz="4400" spc="-5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9" dirty="0">
                <a:solidFill>
                  <a:srgbClr val="0070C0"/>
                </a:solidFill>
                <a:latin typeface="VTRSLH+Calibri Light"/>
                <a:cs typeface="VTRSLH+Calibri Light"/>
              </a:rPr>
              <a:t>обновленных</a:t>
            </a:r>
            <a:r>
              <a:rPr sz="4400" spc="-49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ФГОС</a:t>
            </a:r>
            <a:r>
              <a:rPr sz="4400" spc="-6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6" dirty="0">
                <a:solidFill>
                  <a:srgbClr val="0070C0"/>
                </a:solidFill>
                <a:latin typeface="VTRSLH+Calibri Light"/>
                <a:cs typeface="VTRSLH+Calibri Light"/>
              </a:rPr>
              <a:t>НОО</a:t>
            </a:r>
            <a:r>
              <a:rPr sz="4400" spc="-6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dirty="0">
                <a:solidFill>
                  <a:srgbClr val="0070C0"/>
                </a:solidFill>
                <a:latin typeface="VTRSLH+Calibri Light"/>
                <a:cs typeface="VTRSLH+Calibri Light"/>
              </a:rPr>
              <a:t>и</a:t>
            </a:r>
            <a:r>
              <a:rPr sz="4400" spc="-56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41" dirty="0">
                <a:solidFill>
                  <a:srgbClr val="0070C0"/>
                </a:solidFill>
                <a:latin typeface="VTRSLH+Calibri Light"/>
                <a:cs typeface="VTRSLH+Calibri Light"/>
              </a:rPr>
              <a:t>ООО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826" y="1687894"/>
            <a:ext cx="11565024" cy="47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изменился</a:t>
            </a:r>
            <a:r>
              <a:rPr sz="2800" spc="96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общий</a:t>
            </a:r>
            <a:r>
              <a:rPr sz="2800" spc="97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объем</a:t>
            </a:r>
            <a:r>
              <a:rPr sz="2800" spc="96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аудиторной</a:t>
            </a:r>
            <a:r>
              <a:rPr sz="2800" spc="99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работы</a:t>
            </a:r>
            <a:r>
              <a:rPr sz="2800" spc="98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обучающихся,</a:t>
            </a:r>
            <a:r>
              <a:rPr sz="2800" spc="98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включая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8426" y="2072613"/>
            <a:ext cx="311595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обучающихся</a:t>
            </a:r>
            <a:r>
              <a:rPr sz="2800" spc="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 ОВЗ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9826" y="2584678"/>
            <a:ext cx="11565299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678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произошли</a:t>
            </a:r>
            <a:r>
              <a:rPr sz="2800" spc="4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изменения</a:t>
            </a:r>
            <a:r>
              <a:rPr sz="2800" spc="4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  <a:r>
              <a:rPr sz="2800" spc="4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количестве</a:t>
            </a:r>
            <a:r>
              <a:rPr sz="2800" spc="4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учебных</a:t>
            </a:r>
            <a:r>
              <a:rPr sz="2800" spc="4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предметов,</a:t>
            </a:r>
            <a:r>
              <a:rPr sz="2800" spc="44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изучающихся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8426" y="2968435"/>
            <a:ext cx="3702602" cy="47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углубленном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уровне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9826" y="3479519"/>
            <a:ext cx="10573406" cy="149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введено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понятие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«учебный</a:t>
            </a:r>
            <a:r>
              <a:rPr sz="2800" b="1" spc="24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spc="-37" dirty="0">
                <a:solidFill>
                  <a:srgbClr val="000000"/>
                </a:solidFill>
                <a:latin typeface="EIBMNW+Calibri Bold"/>
                <a:cs typeface="EIBMNW+Calibri Bold"/>
              </a:rPr>
              <a:t>модуль»</a:t>
            </a:r>
          </a:p>
          <a:p>
            <a:pPr marL="0" marR="0">
              <a:lnSpc>
                <a:spcPts val="3416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разработаны</a:t>
            </a:r>
            <a:r>
              <a:rPr sz="28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примерные</a:t>
            </a:r>
            <a:r>
              <a:rPr sz="28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рабочие программы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  <a:p>
            <a:pPr marL="0" marR="0">
              <a:lnSpc>
                <a:spcPts val="3413"/>
              </a:lnSpc>
              <a:spcBef>
                <a:spcPts val="67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понятия</a:t>
            </a:r>
            <a:r>
              <a:rPr sz="28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«современная</a:t>
            </a:r>
            <a:r>
              <a:rPr sz="2800" b="1" spc="73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информационно</a:t>
            </a:r>
            <a:r>
              <a:rPr sz="2800" b="1" dirty="0">
                <a:solidFill>
                  <a:srgbClr val="000000"/>
                </a:solidFill>
                <a:latin typeface="QLQORR+Calibri Bold"/>
                <a:cs typeface="QLQORR+Calibri Bold"/>
              </a:rPr>
              <a:t>-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образовательная</a:t>
            </a:r>
            <a:r>
              <a:rPr sz="2800" b="1" spc="90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среда»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273" y="347402"/>
            <a:ext cx="7850322" cy="1325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4444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40" dirty="0">
                <a:solidFill>
                  <a:srgbClr val="0070C0"/>
                </a:solidFill>
                <a:latin typeface="VTRSLH+Calibri Light"/>
                <a:cs typeface="VTRSLH+Calibri Light"/>
              </a:rPr>
              <a:t>Основные</a:t>
            </a:r>
            <a:r>
              <a:rPr sz="4400" spc="-45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6" dirty="0">
                <a:solidFill>
                  <a:srgbClr val="0070C0"/>
                </a:solidFill>
                <a:latin typeface="VTRSLH+Calibri Light"/>
                <a:cs typeface="VTRSLH+Calibri Light"/>
              </a:rPr>
              <a:t>изменения</a:t>
            </a:r>
          </a:p>
          <a:p>
            <a:pPr marL="0" marR="0">
              <a:lnSpc>
                <a:spcPts val="475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70C0"/>
                </a:solidFill>
                <a:latin typeface="VTRSLH+Calibri Light"/>
                <a:cs typeface="VTRSLH+Calibri Light"/>
              </a:rPr>
              <a:t>в</a:t>
            </a:r>
            <a:r>
              <a:rPr sz="4400" spc="-5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9" dirty="0">
                <a:solidFill>
                  <a:srgbClr val="0070C0"/>
                </a:solidFill>
                <a:latin typeface="VTRSLH+Calibri Light"/>
                <a:cs typeface="VTRSLH+Calibri Light"/>
              </a:rPr>
              <a:t>обновленных</a:t>
            </a:r>
            <a:r>
              <a:rPr sz="4400" spc="-49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ФГОС</a:t>
            </a:r>
            <a:r>
              <a:rPr sz="4400" spc="-6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6" dirty="0">
                <a:solidFill>
                  <a:srgbClr val="0070C0"/>
                </a:solidFill>
                <a:latin typeface="VTRSLH+Calibri Light"/>
                <a:cs typeface="VTRSLH+Calibri Light"/>
              </a:rPr>
              <a:t>НОО</a:t>
            </a:r>
            <a:r>
              <a:rPr sz="4400" spc="-6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dirty="0">
                <a:solidFill>
                  <a:srgbClr val="0070C0"/>
                </a:solidFill>
                <a:latin typeface="VTRSLH+Calibri Light"/>
                <a:cs typeface="VTRSLH+Calibri Light"/>
              </a:rPr>
              <a:t>и</a:t>
            </a:r>
            <a:r>
              <a:rPr sz="4400" spc="-56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41" dirty="0">
                <a:solidFill>
                  <a:srgbClr val="0070C0"/>
                </a:solidFill>
                <a:latin typeface="VTRSLH+Calibri Light"/>
                <a:cs typeface="VTRSLH+Calibri Light"/>
              </a:rPr>
              <a:t>ООО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3856" y="2843721"/>
            <a:ext cx="9674614" cy="213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678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детализирован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воспитательный</a:t>
            </a:r>
            <a:r>
              <a:rPr sz="2800" b="1" spc="43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EIBMNW+Calibri Bold"/>
                <a:cs typeface="EIBMNW+Calibri Bold"/>
              </a:rPr>
              <a:t>компонент</a:t>
            </a:r>
          </a:p>
          <a:p>
            <a:pPr marL="22860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деятельности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NRMOIM+Calibri"/>
                <a:cs typeface="NRMOIM+Calibri"/>
              </a:rPr>
              <a:t>учителя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школы,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определены</a:t>
            </a:r>
            <a:r>
              <a:rPr sz="28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связи</a:t>
            </a:r>
          </a:p>
          <a:p>
            <a:pPr marL="22860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воспитательного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800" spc="64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учебного процесса.</a:t>
            </a:r>
          </a:p>
          <a:p>
            <a:pPr marL="0" marR="0">
              <a:lnSpc>
                <a:spcPts val="3416"/>
              </a:lnSpc>
              <a:spcBef>
                <a:spcPts val="61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обозначены виды воспитательной</a:t>
            </a:r>
            <a:r>
              <a:rPr sz="28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деятельности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NRMOIM+Calibri"/>
                <a:cs typeface="NRMOIM+Calibri"/>
              </a:rPr>
              <a:t>как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способы</a:t>
            </a:r>
          </a:p>
          <a:p>
            <a:pPr marL="22860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достижения личностных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результатов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2368" y="505016"/>
            <a:ext cx="11259887" cy="4952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678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зачисление</a:t>
            </a:r>
            <a:r>
              <a:rPr sz="2800" spc="6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 обучение в 1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5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классы обучающихся</a:t>
            </a:r>
            <a:r>
              <a:rPr sz="2800" spc="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основным</a:t>
            </a:r>
          </a:p>
          <a:p>
            <a:pPr marL="22860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образовательным программам начального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общего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и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основного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общего</a:t>
            </a:r>
          </a:p>
          <a:p>
            <a:pPr marL="22860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образования, разработанным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соответствии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 обновленными</a:t>
            </a:r>
            <a:r>
              <a:rPr sz="28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НОО и </a:t>
            </a:r>
            <a:r>
              <a:rPr sz="2800" spc="-26" dirty="0">
                <a:solidFill>
                  <a:srgbClr val="000000"/>
                </a:solidFill>
                <a:latin typeface="NRMOIM+Calibri"/>
                <a:cs typeface="NRMOIM+Calibri"/>
              </a:rPr>
              <a:t>ООО.</a:t>
            </a:r>
          </a:p>
          <a:p>
            <a:pPr marL="0" marR="0">
              <a:lnSpc>
                <a:spcPts val="3413"/>
              </a:lnSpc>
              <a:spcBef>
                <a:spcPts val="62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678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рекомендуется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к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2024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2025</a:t>
            </a:r>
            <a:r>
              <a:rPr sz="2800" spc="5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учебному </a:t>
            </a:r>
            <a:r>
              <a:rPr sz="2800" spc="-47" dirty="0">
                <a:solidFill>
                  <a:srgbClr val="000000"/>
                </a:solidFill>
                <a:latin typeface="NRMOIM+Calibri"/>
                <a:cs typeface="NRMOIM+Calibri"/>
              </a:rPr>
              <a:t>году</a:t>
            </a:r>
            <a:r>
              <a:rPr sz="2800" spc="4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обеспечить</a:t>
            </a:r>
            <a:r>
              <a:rPr sz="2800" spc="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NRMOIM+Calibri"/>
                <a:cs typeface="NRMOIM+Calibri"/>
              </a:rPr>
              <a:t>переход</a:t>
            </a:r>
            <a:r>
              <a:rPr sz="2800" spc="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обучение в соответствии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обновленными</a:t>
            </a:r>
            <a:r>
              <a:rPr sz="28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2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4</a:t>
            </a:r>
            <a:r>
              <a:rPr sz="2800" spc="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классов и 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6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-9</a:t>
            </a:r>
          </a:p>
          <a:p>
            <a:pPr marL="22860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классов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  <a:p>
            <a:pPr marL="0" marR="0">
              <a:lnSpc>
                <a:spcPts val="3413"/>
              </a:lnSpc>
              <a:spcBef>
                <a:spcPts val="60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678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решение в отношении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2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4</a:t>
            </a:r>
            <a:r>
              <a:rPr sz="28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классов и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6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-9</a:t>
            </a:r>
            <a:r>
              <a:rPr sz="2800" spc="41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классов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 </a:t>
            </a:r>
            <a:r>
              <a:rPr sz="2800" spc="-25" dirty="0">
                <a:solidFill>
                  <a:srgbClr val="000000"/>
                </a:solidFill>
                <a:latin typeface="NRMOIM+Calibri"/>
                <a:cs typeface="NRMOIM+Calibri"/>
              </a:rPr>
              <a:t>переходе</a:t>
            </a:r>
            <a:r>
              <a:rPr sz="2800" spc="3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обучение в соответствии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требованиями обновленных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принимается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образовательной организацией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наличии</a:t>
            </a:r>
          </a:p>
          <a:p>
            <a:pPr marL="228600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соответствующих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условий и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согласия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NRMOIM+Calibri"/>
                <a:cs typeface="NRMOIM+Calibri"/>
              </a:rPr>
              <a:t>родителей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(законных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представителей)</a:t>
            </a:r>
            <a:r>
              <a:rPr sz="28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несовершеннолетних обучающихся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999" y="1035344"/>
            <a:ext cx="11151104" cy="492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3200" spc="-208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В соответствии</a:t>
            </a:r>
            <a:r>
              <a:rPr sz="3200" spc="-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с частью 5 статьи 12 Федерального</a:t>
            </a:r>
            <a:r>
              <a:rPr sz="32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закона</a:t>
            </a:r>
          </a:p>
          <a:p>
            <a:pPr marL="2286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8" dirty="0">
                <a:solidFill>
                  <a:srgbClr val="000000"/>
                </a:solidFill>
                <a:latin typeface="NRMOIM+Calibri"/>
                <a:cs typeface="NRMOIM+Calibri"/>
              </a:rPr>
              <a:t>от</a:t>
            </a:r>
            <a:r>
              <a:rPr sz="32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NRMOIM+Calibri"/>
                <a:cs typeface="NRMOIM+Calibri"/>
              </a:rPr>
              <a:t>29</a:t>
            </a:r>
            <a:r>
              <a:rPr sz="32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декабря 2012</a:t>
            </a:r>
            <a:r>
              <a:rPr sz="32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spc="-145" dirty="0">
                <a:solidFill>
                  <a:srgbClr val="000000"/>
                </a:solidFill>
                <a:latin typeface="NRMOIM+Calibri"/>
                <a:cs typeface="NRMOIM+Calibri"/>
              </a:rPr>
              <a:t>г.</a:t>
            </a:r>
            <a:r>
              <a:rPr sz="3200" spc="15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№ 273</a:t>
            </a:r>
            <a:r>
              <a:rPr sz="32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3200" spc="-24" dirty="0">
                <a:solidFill>
                  <a:srgbClr val="000000"/>
                </a:solidFill>
                <a:latin typeface="NRMOIM+Calibri"/>
                <a:cs typeface="NRMOIM+Calibri"/>
              </a:rPr>
              <a:t>ФЗ</a:t>
            </a:r>
            <a:r>
              <a:rPr sz="3200" spc="3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«Об</a:t>
            </a:r>
            <a:r>
              <a:rPr sz="32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образовании</a:t>
            </a:r>
            <a:r>
              <a:rPr sz="32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</a:p>
          <a:p>
            <a:pPr marL="2286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NRMOIM+Calibri"/>
                <a:cs typeface="NRMOIM+Calibri"/>
              </a:rPr>
              <a:t>Российской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 Федерации» образовательные организации</a:t>
            </a:r>
            <a:r>
              <a:rPr sz="3200" spc="-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при</a:t>
            </a:r>
          </a:p>
          <a:p>
            <a:pPr marL="228600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разработке</a:t>
            </a:r>
            <a:r>
              <a:rPr sz="32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основной</a:t>
            </a:r>
            <a:r>
              <a:rPr sz="32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образовательной</a:t>
            </a:r>
            <a:r>
              <a:rPr sz="32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программы</a:t>
            </a:r>
            <a:r>
              <a:rPr sz="32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могут</a:t>
            </a:r>
          </a:p>
          <a:p>
            <a:pPr marL="2286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использовать</a:t>
            </a:r>
            <a:r>
              <a:rPr sz="32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NRMOIM+Calibri"/>
                <a:cs typeface="NRMOIM+Calibri"/>
              </a:rPr>
              <a:t>методические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 материалы</a:t>
            </a:r>
            <a:r>
              <a:rPr sz="32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(в </a:t>
            </a:r>
            <a:r>
              <a:rPr sz="3200" spc="-18" dirty="0">
                <a:solidFill>
                  <a:srgbClr val="000000"/>
                </a:solidFill>
                <a:latin typeface="NRMOIM+Calibri"/>
                <a:cs typeface="NRMOIM+Calibri"/>
              </a:rPr>
              <a:t>том</a:t>
            </a:r>
            <a:r>
              <a:rPr sz="32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числе, рабочие</a:t>
            </a:r>
          </a:p>
          <a:p>
            <a:pPr marL="2286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программы), разработанные для </a:t>
            </a:r>
            <a:r>
              <a:rPr sz="3200" spc="-19" dirty="0">
                <a:solidFill>
                  <a:srgbClr val="000000"/>
                </a:solidFill>
                <a:latin typeface="NRMOIM+Calibri"/>
                <a:cs typeface="NRMOIM+Calibri"/>
              </a:rPr>
              <a:t>углубленного</a:t>
            </a:r>
            <a:r>
              <a:rPr sz="32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изучения</a:t>
            </a:r>
          </a:p>
          <a:p>
            <a:pPr marL="228600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учебных</a:t>
            </a:r>
            <a:r>
              <a:rPr sz="32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NRMOIM+Calibri"/>
                <a:cs typeface="NRMOIM+Calibri"/>
              </a:rPr>
              <a:t>предметов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(в </a:t>
            </a:r>
            <a:r>
              <a:rPr sz="3200" spc="-18" dirty="0">
                <a:solidFill>
                  <a:srgbClr val="000000"/>
                </a:solidFill>
                <a:latin typeface="NRMOIM+Calibri"/>
                <a:cs typeface="NRMOIM+Calibri"/>
              </a:rPr>
              <a:t>том</a:t>
            </a:r>
            <a:r>
              <a:rPr sz="32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числе в рамках</a:t>
            </a:r>
            <a:r>
              <a:rPr sz="32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региональных</a:t>
            </a:r>
          </a:p>
          <a:p>
            <a:pPr marL="2286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инновационных</a:t>
            </a:r>
            <a:r>
              <a:rPr sz="3200" spc="-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проектов (программ),</a:t>
            </a:r>
            <a:r>
              <a:rPr sz="32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в полной мере</a:t>
            </a:r>
          </a:p>
          <a:p>
            <a:pPr marL="2286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обеспечивающие</a:t>
            </a:r>
            <a:r>
              <a:rPr sz="3200" spc="-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достижение</a:t>
            </a:r>
            <a:r>
              <a:rPr sz="3200" spc="-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требований</a:t>
            </a:r>
            <a:r>
              <a:rPr sz="3200" spc="-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к </a:t>
            </a:r>
            <a:r>
              <a:rPr sz="3200" spc="-22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результатам</a:t>
            </a:r>
          </a:p>
          <a:p>
            <a:pPr marL="228600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реализации</a:t>
            </a:r>
            <a:r>
              <a:rPr sz="32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основных</a:t>
            </a:r>
            <a:r>
              <a:rPr sz="32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программ в</a:t>
            </a:r>
          </a:p>
          <a:p>
            <a:pPr marL="228600" marR="0">
              <a:lnSpc>
                <a:spcPts val="345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соответствии</a:t>
            </a:r>
            <a:r>
              <a:rPr sz="3200" spc="-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с обновленным </a:t>
            </a:r>
            <a:r>
              <a:rPr sz="3200" spc="-26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3200" spc="2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NRMOIM+Calibri"/>
                <a:cs typeface="NRMOIM+Calibri"/>
              </a:rPr>
              <a:t>ООО</a:t>
            </a:r>
            <a:r>
              <a:rPr sz="32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541913"/>
            <a:ext cx="10442360" cy="4486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3200" spc="-207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Предусматриваются</a:t>
            </a:r>
            <a:r>
              <a:rPr sz="32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возможность</a:t>
            </a:r>
            <a:r>
              <a:rPr sz="3200" spc="-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для организации,</a:t>
            </a:r>
          </a:p>
          <a:p>
            <a:pPr marL="228904" marR="0">
              <a:lnSpc>
                <a:spcPts val="345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являющейся частью</a:t>
            </a:r>
            <a:r>
              <a:rPr sz="3200" spc="-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федеральной</a:t>
            </a:r>
            <a:r>
              <a:rPr sz="32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или</a:t>
            </a:r>
            <a:r>
              <a:rPr sz="32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региональной</a:t>
            </a:r>
          </a:p>
          <a:p>
            <a:pPr marL="22890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инновационной</a:t>
            </a:r>
            <a:r>
              <a:rPr sz="3200" spc="-4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инфраструктуры, самостоятельно</a:t>
            </a:r>
          </a:p>
          <a:p>
            <a:pPr marL="22890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выбирать траекторию изучения предметных </a:t>
            </a:r>
            <a:r>
              <a:rPr sz="3200" spc="-13" dirty="0">
                <a:solidFill>
                  <a:srgbClr val="000000"/>
                </a:solidFill>
                <a:latin typeface="NRMOIM+Calibri"/>
                <a:cs typeface="NRMOIM+Calibri"/>
              </a:rPr>
              <a:t>областей</a:t>
            </a:r>
            <a:r>
              <a:rPr sz="3200" spc="-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</a:p>
          <a:p>
            <a:pPr marL="228904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учебных</a:t>
            </a:r>
            <a:r>
              <a:rPr sz="32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предметов, учебных</a:t>
            </a:r>
            <a:r>
              <a:rPr sz="32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курсов (в </a:t>
            </a:r>
            <a:r>
              <a:rPr sz="3200" spc="-20" dirty="0">
                <a:solidFill>
                  <a:srgbClr val="000000"/>
                </a:solidFill>
                <a:latin typeface="NRMOIM+Calibri"/>
                <a:cs typeface="NRMOIM+Calibri"/>
              </a:rPr>
              <a:t>том</a:t>
            </a:r>
            <a:r>
              <a:rPr sz="32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числе</a:t>
            </a:r>
          </a:p>
          <a:p>
            <a:pPr marL="22890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внеурочной</a:t>
            </a:r>
            <a:r>
              <a:rPr sz="32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деятельности),</a:t>
            </a:r>
            <a:r>
              <a:rPr sz="3200" spc="-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учебных</a:t>
            </a:r>
            <a:r>
              <a:rPr sz="32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spc="-27" dirty="0">
                <a:solidFill>
                  <a:srgbClr val="000000"/>
                </a:solidFill>
                <a:latin typeface="NRMOIM+Calibri"/>
                <a:cs typeface="NRMOIM+Calibri"/>
              </a:rPr>
              <a:t>модулей,</a:t>
            </a:r>
          </a:p>
          <a:p>
            <a:pPr marL="22890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обеспечивая</a:t>
            </a:r>
            <a:r>
              <a:rPr sz="3200" spc="-5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при</a:t>
            </a:r>
            <a:r>
              <a:rPr sz="32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NRMOIM+Calibri"/>
                <a:cs typeface="NRMOIM+Calibri"/>
              </a:rPr>
              <a:t>этом</a:t>
            </a:r>
            <a:r>
              <a:rPr sz="32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соответствие</a:t>
            </a:r>
            <a:r>
              <a:rPr sz="3200" spc="-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spc="-29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результатов</a:t>
            </a:r>
            <a:r>
              <a:rPr sz="3200" spc="4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освоения</a:t>
            </a:r>
          </a:p>
          <a:p>
            <a:pPr marL="228904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выпускниками</a:t>
            </a:r>
            <a:r>
              <a:rPr sz="32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программы основного</a:t>
            </a:r>
            <a:r>
              <a:rPr sz="32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NRMOIM+Calibri"/>
                <a:cs typeface="NRMOIM+Calibri"/>
              </a:rPr>
              <a:t>общего</a:t>
            </a:r>
          </a:p>
          <a:p>
            <a:pPr marL="22890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образования</a:t>
            </a:r>
            <a:r>
              <a:rPr sz="32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требованиям,</a:t>
            </a:r>
            <a:r>
              <a:rPr sz="32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предъявляемым к</a:t>
            </a:r>
            <a:r>
              <a:rPr sz="3200" spc="-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уровню</a:t>
            </a:r>
          </a:p>
          <a:p>
            <a:pPr marL="22890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основного </a:t>
            </a:r>
            <a:r>
              <a:rPr sz="3200" spc="-10" dirty="0">
                <a:solidFill>
                  <a:srgbClr val="000000"/>
                </a:solidFill>
                <a:latin typeface="NRMOIM+Calibri"/>
                <a:cs typeface="NRMOIM+Calibri"/>
              </a:rPr>
              <a:t>общего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 образования.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5059085"/>
            <a:ext cx="840693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3200" spc="-207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Использование</a:t>
            </a:r>
            <a:r>
              <a:rPr sz="32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NRMOIM+Calibri"/>
                <a:cs typeface="NRMOIM+Calibri"/>
              </a:rPr>
              <a:t>авторских рабочих программ 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9614" y="410455"/>
            <a:ext cx="10286759" cy="1206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VTRSLH+Calibri Light"/>
                <a:cs typeface="VTRSLH+Calibri Light"/>
              </a:rPr>
              <a:t>О</a:t>
            </a:r>
            <a:r>
              <a:rPr sz="4000" spc="-7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1" dirty="0">
                <a:solidFill>
                  <a:srgbClr val="0070C0"/>
                </a:solidFill>
                <a:latin typeface="VTRSLH+Calibri Light"/>
                <a:cs typeface="VTRSLH+Calibri Light"/>
              </a:rPr>
              <a:t>разработке</a:t>
            </a:r>
            <a:r>
              <a:rPr sz="4000" spc="-67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29" dirty="0">
                <a:solidFill>
                  <a:srgbClr val="0070C0"/>
                </a:solidFill>
                <a:latin typeface="VTRSLH+Calibri Light"/>
                <a:cs typeface="VTRSLH+Calibri Light"/>
              </a:rPr>
              <a:t>учебно</a:t>
            </a:r>
            <a:r>
              <a:rPr sz="4000" spc="-23" dirty="0">
                <a:solidFill>
                  <a:srgbClr val="0070C0"/>
                </a:solidFill>
                <a:latin typeface="GQGLGS+Calibri Light"/>
                <a:cs typeface="GQGLGS+Calibri Light"/>
              </a:rPr>
              <a:t>-</a:t>
            </a:r>
            <a:r>
              <a:rPr sz="4000" spc="-38" dirty="0">
                <a:solidFill>
                  <a:srgbClr val="0070C0"/>
                </a:solidFill>
                <a:latin typeface="VTRSLH+Calibri Light"/>
                <a:cs typeface="VTRSLH+Calibri Light"/>
              </a:rPr>
              <a:t>методических</a:t>
            </a:r>
            <a:r>
              <a:rPr sz="4000" spc="-57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5" dirty="0">
                <a:solidFill>
                  <a:srgbClr val="0070C0"/>
                </a:solidFill>
                <a:latin typeface="VTRSLH+Calibri Light"/>
                <a:cs typeface="VTRSLH+Calibri Light"/>
              </a:rPr>
              <a:t>документов</a:t>
            </a:r>
          </a:p>
          <a:p>
            <a:pPr marL="3328771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sz="4000" spc="-23" dirty="0">
                <a:solidFill>
                  <a:srgbClr val="0070C0"/>
                </a:solidFill>
                <a:latin typeface="VTRSLH+Calibri Light"/>
                <a:cs typeface="VTRSLH+Calibri Light"/>
              </a:rPr>
              <a:t>по</a:t>
            </a:r>
            <a:r>
              <a:rPr sz="4000" spc="-50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2" dirty="0">
                <a:solidFill>
                  <a:srgbClr val="0070C0"/>
                </a:solidFill>
                <a:latin typeface="VTRSLH+Calibri Light"/>
                <a:cs typeface="VTRSLH+Calibri Light"/>
              </a:rPr>
              <a:t>обеспечению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1549" y="1508406"/>
            <a:ext cx="9407682" cy="657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spc="-31" dirty="0">
                <a:solidFill>
                  <a:srgbClr val="0070C0"/>
                </a:solidFill>
                <a:latin typeface="VTRSLH+Calibri Light"/>
                <a:cs typeface="VTRSLH+Calibri Light"/>
              </a:rPr>
              <a:t>реализации</a:t>
            </a:r>
            <a:r>
              <a:rPr sz="4000" spc="-70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4" dirty="0">
                <a:solidFill>
                  <a:srgbClr val="0070C0"/>
                </a:solidFill>
                <a:latin typeface="VTRSLH+Calibri Light"/>
                <a:cs typeface="VTRSLH+Calibri Light"/>
              </a:rPr>
              <a:t>обновленных</a:t>
            </a:r>
            <a:r>
              <a:rPr sz="4000" spc="-51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ФГОС</a:t>
            </a:r>
            <a:r>
              <a:rPr sz="4000" spc="-5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7" dirty="0">
                <a:solidFill>
                  <a:srgbClr val="0070C0"/>
                </a:solidFill>
                <a:latin typeface="VTRSLH+Calibri Light"/>
                <a:cs typeface="VTRSLH+Calibri Light"/>
              </a:rPr>
              <a:t>НОО</a:t>
            </a:r>
            <a:r>
              <a:rPr sz="4000" spc="-64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dirty="0">
                <a:solidFill>
                  <a:srgbClr val="0070C0"/>
                </a:solidFill>
                <a:latin typeface="VTRSLH+Calibri Light"/>
                <a:cs typeface="VTRSLH+Calibri Light"/>
              </a:rPr>
              <a:t>и</a:t>
            </a:r>
            <a:r>
              <a:rPr sz="4000" spc="-5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6" dirty="0">
                <a:solidFill>
                  <a:srgbClr val="0070C0"/>
                </a:solidFill>
                <a:latin typeface="VTRSLH+Calibri Light"/>
                <a:cs typeface="VTRSLH+Calibri Light"/>
              </a:rPr>
              <a:t>ООО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727298"/>
            <a:ext cx="10477216" cy="2646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Одобрены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примерные</a:t>
            </a:r>
            <a:r>
              <a:rPr sz="2800" spc="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рабочие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программы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 всем</a:t>
            </a:r>
            <a:r>
              <a:rPr sz="28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предметам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учебного плана, разработанные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полном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соответствии</a:t>
            </a:r>
            <a:r>
              <a:rPr sz="28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</a:t>
            </a:r>
          </a:p>
          <a:p>
            <a:pPr marL="228904" marR="0">
              <a:lnSpc>
                <a:spcPts val="268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обновленными</a:t>
            </a:r>
            <a:r>
              <a:rPr sz="28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НОО и </a:t>
            </a:r>
            <a:r>
              <a:rPr sz="2800" spc="-22" dirty="0">
                <a:solidFill>
                  <a:srgbClr val="000000"/>
                </a:solidFill>
                <a:latin typeface="NRMOIM+Calibri"/>
                <a:cs typeface="NRMOIM+Calibri"/>
              </a:rPr>
              <a:t>ООО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  <a:p>
            <a:pPr marL="0" marR="0">
              <a:lnSpc>
                <a:spcPts val="3413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Примерные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рабочие программы по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предметам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NRMOIM+Calibri"/>
                <a:cs typeface="NRMOIM+Calibri"/>
              </a:rPr>
              <a:t>содержат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все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необходимые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определенные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2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3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части,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включая тематическое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планирование, дифференцирующее</a:t>
            </a:r>
            <a:r>
              <a:rPr sz="2800" spc="5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NRMOIM+Calibri"/>
                <a:cs typeface="NRMOIM+Calibri"/>
              </a:rPr>
              <a:t>как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предметные</a:t>
            </a:r>
            <a:r>
              <a:rPr sz="28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результаты,</a:t>
            </a:r>
          </a:p>
          <a:p>
            <a:pPr marL="228904" marR="0">
              <a:lnSpc>
                <a:spcPts val="269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так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предметное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содержание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по</a:t>
            </a:r>
            <a:r>
              <a:rPr sz="28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NRMOIM+Calibri"/>
                <a:cs typeface="NRMOIM+Calibri"/>
              </a:rPr>
              <a:t>годам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изучения.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5861" y="645441"/>
            <a:ext cx="6073310" cy="120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VTRSLH+Calibri Light"/>
                <a:cs typeface="VTRSLH+Calibri Light"/>
              </a:rPr>
              <a:t>О</a:t>
            </a:r>
            <a:r>
              <a:rPr sz="4000" spc="-77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4" dirty="0">
                <a:solidFill>
                  <a:srgbClr val="0070C0"/>
                </a:solidFill>
                <a:latin typeface="VTRSLH+Calibri Light"/>
                <a:cs typeface="VTRSLH+Calibri Light"/>
              </a:rPr>
              <a:t>методической</a:t>
            </a:r>
            <a:r>
              <a:rPr sz="4000" spc="-54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6" dirty="0">
                <a:solidFill>
                  <a:srgbClr val="0070C0"/>
                </a:solidFill>
                <a:latin typeface="VTRSLH+Calibri Light"/>
                <a:cs typeface="VTRSLH+Calibri Light"/>
              </a:rPr>
              <a:t>поддержке</a:t>
            </a:r>
          </a:p>
          <a:p>
            <a:pPr marL="41148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40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педагогических</a:t>
            </a:r>
            <a:r>
              <a:rPr sz="4000" spc="-4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2" dirty="0">
                <a:solidFill>
                  <a:srgbClr val="0070C0"/>
                </a:solidFill>
                <a:latin typeface="VTRSLH+Calibri Light"/>
                <a:cs typeface="VTRSLH+Calibri Light"/>
              </a:rPr>
              <a:t>работников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0870" y="2716249"/>
            <a:ext cx="10679920" cy="1239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Примерные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рабочие программы по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предметам</a:t>
            </a:r>
            <a:r>
              <a:rPr sz="28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обязательной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части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учебного плана доступны</a:t>
            </a:r>
            <a:r>
              <a:rPr sz="28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педагогам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посредством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портала</a:t>
            </a:r>
            <a:r>
              <a:rPr sz="28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Единого</a:t>
            </a:r>
          </a:p>
          <a:p>
            <a:pPr marL="22860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содержания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общего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образования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0870" y="3995267"/>
            <a:ext cx="7639075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70C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70C0"/>
                </a:solidFill>
                <a:latin typeface="GFDRLA+Calibri"/>
                <a:cs typeface="GFDRLA+Calibri"/>
              </a:rPr>
              <a:t>https://edsoo.ru/Primernie_rabochie_progra.htm,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0870" y="4505807"/>
            <a:ext cx="9997105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JWQWTQ+Arial"/>
                <a:cs typeface="JWQWTQ+Arial"/>
              </a:rPr>
              <a:t>•</a:t>
            </a:r>
            <a:r>
              <a:rPr sz="2800" spc="678" dirty="0">
                <a:solidFill>
                  <a:srgbClr val="0070C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70C0"/>
                </a:solidFill>
                <a:latin typeface="NRMOIM+Calibri"/>
                <a:cs typeface="NRMOIM+Calibri"/>
              </a:rPr>
              <a:t>реестр</a:t>
            </a:r>
            <a:r>
              <a:rPr sz="2800" spc="17" dirty="0">
                <a:solidFill>
                  <a:srgbClr val="0070C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NRMOIM+Calibri"/>
                <a:cs typeface="NRMOIM+Calibri"/>
              </a:rPr>
              <a:t>примерных</a:t>
            </a:r>
            <a:r>
              <a:rPr sz="2800" spc="31" dirty="0">
                <a:solidFill>
                  <a:srgbClr val="0070C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NRMOIM+Calibri"/>
                <a:cs typeface="NRMOIM+Calibri"/>
              </a:rPr>
              <a:t>основных</a:t>
            </a:r>
            <a:r>
              <a:rPr sz="2800" spc="16" dirty="0">
                <a:solidFill>
                  <a:srgbClr val="0070C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NRMOIM+Calibri"/>
                <a:cs typeface="NRMOIM+Calibri"/>
              </a:rPr>
              <a:t>общеобразовательных программ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9470" y="4889371"/>
            <a:ext cx="3221657" cy="47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27" dirty="0">
                <a:solidFill>
                  <a:srgbClr val="0563C1"/>
                </a:solidFill>
                <a:latin typeface="GFDRLA+Calibri"/>
                <a:cs typeface="GFDRLA+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https://fgosreestr.ru</a:t>
            </a:r>
            <a:r>
              <a:rPr sz="2800" dirty="0">
                <a:solidFill>
                  <a:srgbClr val="0070C0"/>
                </a:solidFill>
                <a:latin typeface="GFDRLA+Calibri"/>
                <a:cs typeface="GFDRLA+Calibri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4969" y="410455"/>
            <a:ext cx="8012773" cy="1206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4067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VTRSLH+Calibri Light"/>
                <a:cs typeface="VTRSLH+Calibri Light"/>
              </a:rPr>
              <a:t>Конструктор рабочих программ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VTRSLH+Calibri Light"/>
                <a:cs typeface="VTRSLH+Calibri Light"/>
              </a:rPr>
              <a:t>удобный бесплатный онлайн</a:t>
            </a:r>
            <a:r>
              <a:rPr sz="4000" dirty="0">
                <a:solidFill>
                  <a:srgbClr val="0070C0"/>
                </a:solidFill>
                <a:latin typeface="GQGLGS+Calibri Light"/>
                <a:cs typeface="GQGLGS+Calibri Light"/>
              </a:rPr>
              <a:t>-</a:t>
            </a:r>
            <a:r>
              <a:rPr sz="4000" dirty="0">
                <a:solidFill>
                  <a:srgbClr val="0070C0"/>
                </a:solidFill>
                <a:latin typeface="VTRSLH+Calibri Light"/>
                <a:cs typeface="VTRSLH+Calibri Light"/>
              </a:rPr>
              <a:t>сервис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2156440"/>
            <a:ext cx="10399944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400" spc="295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На портале </a:t>
            </a:r>
            <a:r>
              <a:rPr sz="2400" spc="-10" dirty="0">
                <a:solidFill>
                  <a:srgbClr val="000000"/>
                </a:solidFill>
                <a:latin typeface="NRMOIM+Calibri"/>
                <a:cs typeface="NRMOIM+Calibri"/>
              </a:rPr>
              <a:t>Единого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содержания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общего образования</a:t>
            </a:r>
            <a:r>
              <a:rPr sz="24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действует</a:t>
            </a:r>
            <a:r>
              <a:rPr sz="24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конструктор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44" y="2412472"/>
            <a:ext cx="818450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рабочих</a:t>
            </a:r>
            <a:r>
              <a:rPr sz="24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 – </a:t>
            </a:r>
            <a:r>
              <a:rPr sz="2400" spc="-18" dirty="0">
                <a:solidFill>
                  <a:srgbClr val="000000"/>
                </a:solidFill>
                <a:latin typeface="NRMOIM+Calibri"/>
                <a:cs typeface="NRMOIM+Calibri"/>
              </a:rPr>
              <a:t>удобный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бесплатный онлайн</a:t>
            </a:r>
            <a:r>
              <a:rPr sz="24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сервис</a:t>
            </a:r>
            <a:r>
              <a:rPr sz="24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для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544" y="2668504"/>
            <a:ext cx="9985728" cy="116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индивидуализации примерных</a:t>
            </a:r>
            <a:r>
              <a:rPr sz="24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рабочих</a:t>
            </a:r>
            <a:r>
              <a:rPr sz="24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 по учебным</a:t>
            </a:r>
            <a:r>
              <a:rPr sz="24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предметам</a:t>
            </a:r>
            <a:r>
              <a:rPr sz="2400" dirty="0">
                <a:solidFill>
                  <a:srgbClr val="000000"/>
                </a:solidFill>
                <a:latin typeface="GFDRLA+Calibri"/>
                <a:cs typeface="GFDRLA+Calibri"/>
              </a:rPr>
              <a:t>:</a:t>
            </a:r>
          </a:p>
          <a:p>
            <a:pPr marL="2263089" marR="0">
              <a:lnSpc>
                <a:spcPts val="4150"/>
              </a:lnSpc>
              <a:spcBef>
                <a:spcPts val="1782"/>
              </a:spcBef>
              <a:spcAft>
                <a:spcPts val="0"/>
              </a:spcAft>
            </a:pPr>
            <a:r>
              <a:rPr sz="3400" strike="sngStrike" spc="-11" dirty="0">
                <a:solidFill>
                  <a:srgbClr val="0563C1"/>
                </a:solidFill>
                <a:latin typeface="GFDRLA+Calibri"/>
                <a:cs typeface="GFDRLA+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https://edsoo.ru/constructor/</a:t>
            </a:r>
            <a:r>
              <a:rPr sz="3400" dirty="0">
                <a:solidFill>
                  <a:srgbClr val="0070C0"/>
                </a:solidFill>
                <a:latin typeface="GFDRLA+Calibri"/>
                <a:cs typeface="GFDRLA+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4160754"/>
            <a:ext cx="7832814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С</a:t>
            </a:r>
            <a:r>
              <a:rPr sz="2400" spc="-10" dirty="0">
                <a:solidFill>
                  <a:srgbClr val="000000"/>
                </a:solidFill>
                <a:latin typeface="NRMOIM+Calibri"/>
                <a:cs typeface="NRMOIM+Calibri"/>
              </a:rPr>
              <a:t> его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помощью</a:t>
            </a:r>
            <a:r>
              <a:rPr sz="24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учитель, прошедший авторизацию, </a:t>
            </a:r>
            <a:r>
              <a:rPr sz="2400" spc="-10" dirty="0">
                <a:solidFill>
                  <a:srgbClr val="000000"/>
                </a:solidFill>
                <a:latin typeface="NRMOIM+Calibri"/>
                <a:cs typeface="NRMOIM+Calibri"/>
              </a:rPr>
              <a:t>сможет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4416496"/>
            <a:ext cx="10392902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персонифицировать</a:t>
            </a:r>
            <a:r>
              <a:rPr sz="24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примерную</a:t>
            </a:r>
            <a:r>
              <a:rPr sz="24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программу по</a:t>
            </a:r>
            <a:r>
              <a:rPr sz="24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предмету: локализовать </a:t>
            </a:r>
            <a:r>
              <a:rPr sz="2400" spc="-21" dirty="0">
                <a:solidFill>
                  <a:srgbClr val="000000"/>
                </a:solidFill>
                <a:latin typeface="NRMOIM+Calibri"/>
                <a:cs typeface="NRMOIM+Calibri"/>
              </a:rPr>
              <a:t>школу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39" y="4672527"/>
            <a:ext cx="10012586" cy="922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и классы,</a:t>
            </a:r>
            <a:r>
              <a:rPr sz="2400" spc="-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  <a:r>
              <a:rPr sz="24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NRMOIM+Calibri"/>
                <a:cs typeface="NRMOIM+Calibri"/>
              </a:rPr>
              <a:t>которых</a:t>
            </a:r>
            <a:r>
              <a:rPr sz="24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реализуется</a:t>
            </a:r>
            <a:r>
              <a:rPr sz="24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данная программа, </a:t>
            </a:r>
            <a:r>
              <a:rPr sz="2400" spc="-11" dirty="0">
                <a:solidFill>
                  <a:srgbClr val="000000"/>
                </a:solidFill>
                <a:latin typeface="NRMOIM+Calibri"/>
                <a:cs typeface="NRMOIM+Calibri"/>
              </a:rPr>
              <a:t>дополнить</a:t>
            </a:r>
            <a:r>
              <a:rPr sz="24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ее</a:t>
            </a:r>
          </a:p>
          <a:p>
            <a:pPr marL="0" marR="0">
              <a:lnSpc>
                <a:spcPts val="201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информационными,</a:t>
            </a:r>
            <a:r>
              <a:rPr sz="2400" spc="4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методическими и цифровыми</a:t>
            </a:r>
            <a:r>
              <a:rPr sz="24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ресурсами, доступными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учителю и используемыми при реализации программы.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21001" y="649154"/>
            <a:ext cx="7512043" cy="721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8" dirty="0">
                <a:solidFill>
                  <a:srgbClr val="0070C0"/>
                </a:solidFill>
                <a:latin typeface="VTRSLH+Calibri Light"/>
                <a:cs typeface="VTRSLH+Calibri Light"/>
              </a:rPr>
              <a:t>Видеоуроки</a:t>
            </a:r>
            <a:r>
              <a:rPr sz="4400" spc="-45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dirty="0">
                <a:solidFill>
                  <a:srgbClr val="0070C0"/>
                </a:solidFill>
                <a:latin typeface="VTRSLH+Calibri Light"/>
                <a:cs typeface="VTRSLH+Calibri Light"/>
              </a:rPr>
              <a:t>и</a:t>
            </a:r>
            <a:r>
              <a:rPr sz="4400" spc="-67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4" dirty="0">
                <a:solidFill>
                  <a:srgbClr val="0070C0"/>
                </a:solidFill>
                <a:latin typeface="VTRSLH+Calibri Light"/>
                <a:cs typeface="VTRSLH+Calibri Light"/>
              </a:rPr>
              <a:t>учебные</a:t>
            </a:r>
            <a:r>
              <a:rPr sz="4400" spc="-5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пособия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6300"/>
            <a:ext cx="10191242" cy="1869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Видеоуроки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–</a:t>
            </a:r>
            <a:r>
              <a:rPr sz="26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</a:t>
            </a:r>
            <a:r>
              <a:rPr sz="26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совместного 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труда</a:t>
            </a:r>
            <a:r>
              <a:rPr sz="2600" spc="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учителей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практиков</a:t>
            </a:r>
          </a:p>
          <a:p>
            <a:pPr marL="228904" marR="0">
              <a:lnSpc>
                <a:spcPts val="281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специалистов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области</a:t>
            </a:r>
            <a:r>
              <a:rPr sz="26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теории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методики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обучения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воспитания.</a:t>
            </a:r>
          </a:p>
          <a:p>
            <a:pPr marL="228904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них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содержится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детальное 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методическое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описание</a:t>
            </a:r>
            <a:r>
              <a:rPr sz="2600" spc="-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специфики</a:t>
            </a:r>
          </a:p>
          <a:p>
            <a:pPr marL="228904" marR="0">
              <a:lnSpc>
                <a:spcPts val="280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реализации</a:t>
            </a:r>
            <a:r>
              <a:rPr sz="2600" spc="-3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предметного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содержания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на основе системно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</a:p>
          <a:p>
            <a:pPr marL="228904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деятельностного </a:t>
            </a: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подхода.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4221430"/>
            <a:ext cx="9948549" cy="1512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Разработаны 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размещены</a:t>
            </a:r>
            <a:r>
              <a:rPr sz="2600" spc="-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свободном</a:t>
            </a:r>
            <a:r>
              <a:rPr sz="26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доступе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учебные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пособия,</a:t>
            </a:r>
          </a:p>
          <a:p>
            <a:pPr marL="228904" marR="0">
              <a:lnSpc>
                <a:spcPts val="280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посвященные</a:t>
            </a:r>
            <a:r>
              <a:rPr sz="2600" spc="-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актуальным вопросам обновления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предметного</a:t>
            </a:r>
          </a:p>
          <a:p>
            <a:pPr marL="228904" marR="0">
              <a:lnSpc>
                <a:spcPts val="281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содержания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 основным предметным</a:t>
            </a:r>
            <a:r>
              <a:rPr sz="2600" spc="-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областям 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6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НОО и ООО:</a:t>
            </a:r>
          </a:p>
          <a:p>
            <a:pPr marL="228904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600" u="sng" dirty="0">
                <a:solidFill>
                  <a:srgbClr val="0563C1"/>
                </a:solidFill>
                <a:latin typeface="GFDRLA+Calibri"/>
                <a:cs typeface="GFDRLA+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https://edsoo.ru/Metodicheskie_posobiya_i_v.htm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9639" y="441051"/>
            <a:ext cx="10390932" cy="2030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4" dirty="0">
                <a:solidFill>
                  <a:srgbClr val="000000"/>
                </a:solidFill>
                <a:latin typeface="OMJIJW+Arial Bold"/>
                <a:cs typeface="OMJIJW+Arial Bold"/>
              </a:rPr>
              <a:t>ФГОС</a:t>
            </a:r>
            <a:r>
              <a:rPr sz="3600" b="1" dirty="0">
                <a:solidFill>
                  <a:srgbClr val="000000"/>
                </a:solidFill>
                <a:latin typeface="OMJIJW+Arial Bold"/>
                <a:cs typeface="OMJIJW+Arial Bold"/>
              </a:rPr>
              <a:t> — </a:t>
            </a:r>
            <a:r>
              <a:rPr sz="3600" b="1" spc="-46" dirty="0">
                <a:solidFill>
                  <a:srgbClr val="000000"/>
                </a:solidFill>
                <a:latin typeface="OMJIJW+Arial Bold"/>
                <a:cs typeface="OMJIJW+Arial Bold"/>
              </a:rPr>
              <a:t>это</a:t>
            </a:r>
            <a:r>
              <a:rPr sz="3600" b="1" spc="49" dirty="0">
                <a:solidFill>
                  <a:srgbClr val="000000"/>
                </a:solidFill>
                <a:latin typeface="OMJIJW+Arial Bold"/>
                <a:cs typeface="OMJIJW+Arial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OMJIJW+Arial Bold"/>
                <a:cs typeface="OMJIJW+Arial Bold"/>
              </a:rPr>
              <a:t>федеральные </a:t>
            </a:r>
            <a:r>
              <a:rPr sz="3600" b="1" spc="-17" dirty="0">
                <a:solidFill>
                  <a:srgbClr val="000000"/>
                </a:solidFill>
                <a:latin typeface="OMJIJW+Arial Bold"/>
                <a:cs typeface="OMJIJW+Arial Bold"/>
              </a:rPr>
              <a:t>государственные</a:t>
            </a:r>
          </a:p>
          <a:p>
            <a:pPr marL="0" marR="0">
              <a:lnSpc>
                <a:spcPts val="389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OMJIJW+Arial Bold"/>
                <a:cs typeface="OMJIJW+Arial Bold"/>
              </a:rPr>
              <a:t>образовательные стандарты. Они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5" dirty="0">
                <a:solidFill>
                  <a:srgbClr val="000000"/>
                </a:solidFill>
                <a:latin typeface="OMJIJW+Arial Bold"/>
                <a:cs typeface="OMJIJW+Arial Bold"/>
              </a:rPr>
              <a:t>представляют</a:t>
            </a:r>
            <a:r>
              <a:rPr sz="3600" b="1" spc="17" dirty="0">
                <a:solidFill>
                  <a:srgbClr val="000000"/>
                </a:solidFill>
                <a:latin typeface="OMJIJW+Arial Bold"/>
                <a:cs typeface="OMJIJW+Arial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OMJIJW+Arial Bold"/>
                <a:cs typeface="OMJIJW+Arial Bold"/>
              </a:rPr>
              <a:t>собой совокупность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0" dirty="0">
                <a:solidFill>
                  <a:srgbClr val="000000"/>
                </a:solidFill>
                <a:latin typeface="OMJIJW+Arial Bold"/>
                <a:cs typeface="OMJIJW+Arial Bold"/>
              </a:rPr>
              <a:t>требований</a:t>
            </a:r>
            <a:r>
              <a:rPr sz="3600" b="1" spc="14" dirty="0">
                <a:solidFill>
                  <a:srgbClr val="000000"/>
                </a:solidFill>
                <a:latin typeface="OMJIJW+Arial Bold"/>
                <a:cs typeface="OMJIJW+Arial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OMJIJW+Arial Bold"/>
                <a:cs typeface="OMJIJW+Arial Bold"/>
              </a:rPr>
              <a:t>к программам образования.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0111" y="2634679"/>
            <a:ext cx="11518072" cy="2560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Основной задачей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является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создание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единого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образовательного</a:t>
            </a:r>
          </a:p>
          <a:p>
            <a:pPr marL="228600" marR="0">
              <a:lnSpc>
                <a:spcPts val="268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пространства</a:t>
            </a:r>
            <a:r>
              <a:rPr sz="2800" spc="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 всей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России.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Считается,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NRMOIM+Calibri"/>
                <a:cs typeface="NRMOIM+Calibri"/>
              </a:rPr>
              <a:t>что</a:t>
            </a:r>
            <a:r>
              <a:rPr sz="2800" spc="4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оно обеспечит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комфортные</a:t>
            </a:r>
          </a:p>
          <a:p>
            <a:pPr marL="22860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условия обучения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для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детей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</a:t>
            </a:r>
            <a:r>
              <a:rPr sz="28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переезде в 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другой</a:t>
            </a:r>
            <a:r>
              <a:rPr sz="2800" spc="5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NRMOIM+Calibri"/>
                <a:cs typeface="NRMOIM+Calibri"/>
              </a:rPr>
              <a:t>город.</a:t>
            </a:r>
          </a:p>
          <a:p>
            <a:pPr marL="0" marR="0">
              <a:lnSpc>
                <a:spcPts val="3413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678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также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обеспечивает преемственность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программ.</a:t>
            </a:r>
          </a:p>
          <a:p>
            <a:pPr marL="0" marR="0">
              <a:lnSpc>
                <a:spcPts val="3413"/>
              </a:lnSpc>
              <a:spcBef>
                <a:spcPts val="28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начального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общего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образования (1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4</a:t>
            </a:r>
            <a:r>
              <a:rPr sz="28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классы),</a:t>
            </a:r>
          </a:p>
          <a:p>
            <a:pPr marL="0" marR="0">
              <a:lnSpc>
                <a:spcPts val="3413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основного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общего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образования (5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9</a:t>
            </a:r>
            <a:r>
              <a:rPr sz="28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классы),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0111" y="5190935"/>
            <a:ext cx="8253426" cy="47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среднего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общего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образования (10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11</a:t>
            </a:r>
            <a:r>
              <a:rPr sz="2800" spc="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классы),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0111" y="5660973"/>
            <a:ext cx="10648317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образования обучающихся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 ограниченными возможностями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8711" y="6002349"/>
            <a:ext cx="2543746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здоровья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(ОВЗ).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5237" y="347402"/>
            <a:ext cx="6778049" cy="1325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Консультативная</a:t>
            </a:r>
            <a:r>
              <a:rPr sz="4400" spc="-64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40" dirty="0">
                <a:solidFill>
                  <a:srgbClr val="0070C0"/>
                </a:solidFill>
                <a:latin typeface="VTRSLH+Calibri Light"/>
                <a:cs typeface="VTRSLH+Calibri Light"/>
              </a:rPr>
              <a:t>поддержка</a:t>
            </a:r>
          </a:p>
          <a:p>
            <a:pPr marL="507491" marR="0">
              <a:lnSpc>
                <a:spcPts val="475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2" dirty="0">
                <a:solidFill>
                  <a:srgbClr val="0070C0"/>
                </a:solidFill>
                <a:latin typeface="VTRSLH+Calibri Light"/>
                <a:cs typeface="VTRSLH+Calibri Light"/>
              </a:rPr>
              <a:t>на</a:t>
            </a:r>
            <a:r>
              <a:rPr sz="4400" spc="-21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7" dirty="0">
                <a:solidFill>
                  <a:srgbClr val="0070C0"/>
                </a:solidFill>
                <a:latin typeface="VTRSLH+Calibri Light"/>
                <a:cs typeface="VTRSLH+Calibri Light"/>
              </a:rPr>
              <a:t>федеральном</a:t>
            </a:r>
            <a:r>
              <a:rPr sz="4400" spc="-75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5" dirty="0">
                <a:solidFill>
                  <a:srgbClr val="0070C0"/>
                </a:solidFill>
                <a:latin typeface="VTRSLH+Calibri Light"/>
                <a:cs typeface="VTRSLH+Calibri Light"/>
              </a:rPr>
              <a:t>уровне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2727298"/>
            <a:ext cx="9803749" cy="183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Индивидуальную</a:t>
            </a:r>
            <a:r>
              <a:rPr sz="28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NRMOIM+Calibri"/>
                <a:cs typeface="NRMOIM+Calibri"/>
              </a:rPr>
              <a:t>консультативную</a:t>
            </a:r>
            <a:r>
              <a:rPr sz="28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помощь по вопросам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реализации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обновленных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НОО и ООО 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учитель</a:t>
            </a:r>
            <a:r>
              <a:rPr sz="28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</a:p>
          <a:p>
            <a:pPr marL="228904" marR="0">
              <a:lnSpc>
                <a:spcPts val="268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1" dirty="0">
                <a:solidFill>
                  <a:srgbClr val="000000"/>
                </a:solidFill>
                <a:latin typeface="NRMOIM+Calibri"/>
                <a:cs typeface="NRMOIM+Calibri"/>
              </a:rPr>
              <a:t>руководитель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образовательной организации </a:t>
            </a:r>
            <a:r>
              <a:rPr sz="2800" spc="-16" dirty="0">
                <a:solidFill>
                  <a:srgbClr val="000000"/>
                </a:solidFill>
                <a:latin typeface="NRMOIM+Calibri"/>
                <a:cs typeface="NRMOIM+Calibri"/>
              </a:rPr>
              <a:t>может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получить,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обратившись к ресурсу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«Единое</a:t>
            </a:r>
            <a:r>
              <a:rPr sz="2800" spc="4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содержание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общего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образования» по ссылке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4981034"/>
            <a:ext cx="9807608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70C0"/>
                </a:solidFill>
                <a:latin typeface="JWQWTQ+Arial"/>
                <a:cs typeface="JWQWTQ+Arial"/>
              </a:rPr>
              <a:t>•</a:t>
            </a:r>
            <a:r>
              <a:rPr sz="4400" spc="35" dirty="0">
                <a:solidFill>
                  <a:srgbClr val="0070C0"/>
                </a:solidFill>
                <a:latin typeface="JWQWTQ+Arial"/>
                <a:cs typeface="JWQWTQ+Arial"/>
              </a:rPr>
              <a:t> </a:t>
            </a:r>
            <a:r>
              <a:rPr sz="4400" spc="-11" dirty="0">
                <a:solidFill>
                  <a:srgbClr val="0070C0"/>
                </a:solidFill>
                <a:latin typeface="GFDRLA+Calibri"/>
                <a:cs typeface="GFDRLA+Calibri"/>
              </a:rPr>
              <a:t>https://edsoo.ru/Goryachaya_liniya.htm.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43861" y="347402"/>
            <a:ext cx="7593228" cy="721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7" dirty="0">
                <a:solidFill>
                  <a:srgbClr val="0070C0"/>
                </a:solidFill>
                <a:latin typeface="VTRSLH+Calibri Light"/>
                <a:cs typeface="VTRSLH+Calibri Light"/>
              </a:rPr>
              <a:t>Организационно</a:t>
            </a:r>
            <a:r>
              <a:rPr sz="4400" spc="-15" dirty="0">
                <a:solidFill>
                  <a:srgbClr val="0070C0"/>
                </a:solidFill>
                <a:latin typeface="GQGLGS+Calibri Light"/>
                <a:cs typeface="GQGLGS+Calibri Light"/>
              </a:rPr>
              <a:t>-</a:t>
            </a:r>
            <a:r>
              <a:rPr sz="4400" spc="-38" dirty="0">
                <a:solidFill>
                  <a:srgbClr val="0070C0"/>
                </a:solidFill>
                <a:latin typeface="VTRSLH+Calibri Light"/>
                <a:cs typeface="VTRSLH+Calibri Light"/>
              </a:rPr>
              <a:t>методическая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7742" y="951577"/>
            <a:ext cx="4793110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spc="-40" dirty="0">
                <a:solidFill>
                  <a:srgbClr val="0070C0"/>
                </a:solidFill>
                <a:latin typeface="VTRSLH+Calibri Light"/>
                <a:cs typeface="VTRSLH+Calibri Light"/>
              </a:rPr>
              <a:t>поддержка</a:t>
            </a:r>
            <a:r>
              <a:rPr sz="4400" spc="935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учителя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1800676"/>
            <a:ext cx="10466095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400" spc="295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проведение</a:t>
            </a:r>
            <a:r>
              <a:rPr sz="24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анализа</a:t>
            </a:r>
            <a:r>
              <a:rPr sz="24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уроков, организованных в соответствии</a:t>
            </a:r>
            <a:r>
              <a:rPr sz="24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с</a:t>
            </a:r>
            <a:r>
              <a:rPr sz="24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требованиями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544" y="2093285"/>
            <a:ext cx="2759649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обновленных </a:t>
            </a:r>
            <a:r>
              <a:rPr sz="2400" spc="-19" dirty="0">
                <a:solidFill>
                  <a:srgbClr val="000000"/>
                </a:solidFill>
                <a:latin typeface="NRMOIM+Calibri"/>
                <a:cs typeface="NRMOIM+Calibri"/>
              </a:rPr>
              <a:t>ФГОС;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2513056"/>
            <a:ext cx="980188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400" spc="295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организацию взаимопосещения</a:t>
            </a:r>
            <a:r>
              <a:rPr sz="24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занятий</a:t>
            </a:r>
            <a:r>
              <a:rPr sz="2400" spc="-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учителями </a:t>
            </a:r>
            <a:r>
              <a:rPr sz="2400" spc="-19" dirty="0">
                <a:solidFill>
                  <a:srgbClr val="000000"/>
                </a:solidFill>
                <a:latin typeface="NRMOIM+Calibri"/>
                <a:cs typeface="NRMOIM+Calibri"/>
              </a:rPr>
              <a:t>как</a:t>
            </a:r>
            <a:r>
              <a:rPr sz="24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  <a:r>
              <a:rPr sz="24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рамках </a:t>
            </a:r>
            <a:r>
              <a:rPr sz="2400" spc="-20" dirty="0">
                <a:solidFill>
                  <a:srgbClr val="000000"/>
                </a:solidFill>
                <a:latin typeface="NRMOIM+Calibri"/>
                <a:cs typeface="NRMOIM+Calibri"/>
              </a:rPr>
              <a:t>одного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544" y="2805664"/>
            <a:ext cx="9097287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4" dirty="0">
                <a:solidFill>
                  <a:srgbClr val="000000"/>
                </a:solidFill>
                <a:latin typeface="NRMOIM+Calibri"/>
                <a:cs typeface="NRMOIM+Calibri"/>
              </a:rPr>
              <a:t>методического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направления, так и </a:t>
            </a:r>
            <a:r>
              <a:rPr sz="2400" spc="-14" dirty="0">
                <a:solidFill>
                  <a:srgbClr val="000000"/>
                </a:solidFill>
                <a:latin typeface="NRMOIM+Calibri"/>
                <a:cs typeface="NRMOIM+Calibri"/>
              </a:rPr>
              <a:t>между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методическими</a:t>
            </a:r>
            <a:r>
              <a:rPr sz="24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группами;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39" y="3225998"/>
            <a:ext cx="9724951" cy="99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400" spc="295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выработка методических рекомендации на уровне образовательной</a:t>
            </a:r>
          </a:p>
          <a:p>
            <a:pPr marL="228904" marR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организации по совершенствованию используемых </a:t>
            </a:r>
            <a:r>
              <a:rPr sz="2400" spc="-23" dirty="0">
                <a:solidFill>
                  <a:srgbClr val="000000"/>
                </a:solidFill>
                <a:latin typeface="NRMOIM+Calibri"/>
                <a:cs typeface="NRMOIM+Calibri"/>
              </a:rPr>
              <a:t>методов</a:t>
            </a:r>
            <a:r>
              <a:rPr sz="24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и приемов</a:t>
            </a:r>
          </a:p>
          <a:p>
            <a:pPr marL="228904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достижения образовательных </a:t>
            </a:r>
            <a:r>
              <a:rPr sz="2400" spc="-19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результатов;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639" y="4230858"/>
            <a:ext cx="950209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400" spc="295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рассмотрение на педагогических</a:t>
            </a:r>
            <a:r>
              <a:rPr sz="2400" spc="-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советах промежуточных</a:t>
            </a:r>
            <a:r>
              <a:rPr sz="24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spc="-21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результатов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544" y="4523176"/>
            <a:ext cx="4378519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реализации обновленных</a:t>
            </a:r>
            <a:r>
              <a:rPr sz="24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NRMOIM+Calibri"/>
                <a:cs typeface="NRMOIM+Calibri"/>
              </a:rPr>
              <a:t>ФГОС;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639" y="4942947"/>
            <a:ext cx="9585606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400" spc="295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формирование</a:t>
            </a:r>
            <a:r>
              <a:rPr sz="24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системы</a:t>
            </a:r>
            <a:r>
              <a:rPr sz="24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наставничества</a:t>
            </a:r>
            <a:r>
              <a:rPr sz="24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для профессионального роста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58544" y="5235555"/>
            <a:ext cx="3262400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3" dirty="0">
                <a:solidFill>
                  <a:srgbClr val="000000"/>
                </a:solidFill>
                <a:latin typeface="NRMOIM+Calibri"/>
                <a:cs typeface="NRMOIM+Calibri"/>
              </a:rPr>
              <a:t>молодых</a:t>
            </a:r>
            <a:r>
              <a:rPr sz="2400" spc="3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специалистов;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9639" y="5655838"/>
            <a:ext cx="10375652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400" spc="295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NRMOIM+Calibri"/>
                <a:cs typeface="NRMOIM+Calibri"/>
              </a:rPr>
              <a:t>контроль</a:t>
            </a:r>
            <a:r>
              <a:rPr sz="24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качества</a:t>
            </a:r>
            <a:r>
              <a:rPr sz="24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организации учителем учебно</a:t>
            </a:r>
            <a:r>
              <a:rPr sz="24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воспитательного процесса.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21001" y="347402"/>
            <a:ext cx="7509768" cy="721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Конструктор</a:t>
            </a:r>
            <a:r>
              <a:rPr sz="4400" spc="-66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9" dirty="0">
                <a:solidFill>
                  <a:srgbClr val="0070C0"/>
                </a:solidFill>
                <a:latin typeface="VTRSLH+Calibri Light"/>
                <a:cs typeface="VTRSLH+Calibri Light"/>
              </a:rPr>
              <a:t>учебных</a:t>
            </a:r>
            <a:r>
              <a:rPr sz="4400" spc="-5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6" dirty="0">
                <a:solidFill>
                  <a:srgbClr val="0070C0"/>
                </a:solidFill>
                <a:latin typeface="VTRSLH+Calibri Light"/>
                <a:cs typeface="VTRSLH+Calibri Light"/>
              </a:rPr>
              <a:t>программ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7453" y="1176592"/>
            <a:ext cx="692648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Конструктор</a:t>
            </a:r>
            <a:r>
              <a:rPr sz="1800" spc="1268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рабочих</a:t>
            </a:r>
            <a:r>
              <a:rPr sz="1800" spc="1286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программ»</a:t>
            </a:r>
            <a:r>
              <a:rPr sz="1800" spc="1280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–</a:t>
            </a:r>
            <a:r>
              <a:rPr sz="1800" spc="1295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spc="-12" dirty="0">
                <a:solidFill>
                  <a:srgbClr val="231F20"/>
                </a:solidFill>
                <a:latin typeface="JWQWTQ+Arial"/>
                <a:cs typeface="JWQWTQ+Arial"/>
              </a:rPr>
              <a:t>удобный</a:t>
            </a:r>
            <a:r>
              <a:rPr sz="1800" spc="1307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бесплатный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7453" y="1588072"/>
            <a:ext cx="6930221" cy="1116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онлайн</a:t>
            </a:r>
            <a:r>
              <a:rPr sz="1800" dirty="0">
                <a:solidFill>
                  <a:srgbClr val="231F20"/>
                </a:solidFill>
                <a:latin typeface="OBGLIP+Arial"/>
                <a:cs typeface="OBGLIP+Arial"/>
              </a:rPr>
              <a:t>-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сервис</a:t>
            </a:r>
            <a:r>
              <a:rPr sz="1800" spc="439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для</a:t>
            </a:r>
            <a:r>
              <a:rPr sz="1800" spc="423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быстрого</a:t>
            </a:r>
            <a:r>
              <a:rPr sz="1800" spc="440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создания</a:t>
            </a:r>
            <a:r>
              <a:rPr sz="1800" spc="429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рабочих</a:t>
            </a:r>
            <a:r>
              <a:rPr sz="1800" spc="433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программ</a:t>
            </a:r>
            <a:r>
              <a:rPr sz="1800" spc="438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по</a:t>
            </a:r>
          </a:p>
          <a:p>
            <a:pPr marL="0" marR="0">
              <a:lnSpc>
                <a:spcPts val="2010"/>
              </a:lnSpc>
              <a:spcBef>
                <a:spcPts val="1279"/>
              </a:spcBef>
              <a:spcAft>
                <a:spcPts val="0"/>
              </a:spcAft>
            </a:pP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учебным</a:t>
            </a:r>
            <a:r>
              <a:rPr sz="1800" spc="218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spc="-14" dirty="0">
                <a:solidFill>
                  <a:srgbClr val="231F20"/>
                </a:solidFill>
                <a:latin typeface="JWQWTQ+Arial"/>
                <a:cs typeface="JWQWTQ+Arial"/>
              </a:rPr>
              <a:t>предметам</a:t>
            </a:r>
            <a:r>
              <a:rPr sz="1800" dirty="0">
                <a:solidFill>
                  <a:srgbClr val="231F20"/>
                </a:solidFill>
                <a:latin typeface="OBGLIP+Arial"/>
                <a:cs typeface="OBGLIP+Arial"/>
              </a:rPr>
              <a:t>.</a:t>
            </a:r>
            <a:r>
              <a:rPr sz="1800" spc="27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Мы</a:t>
            </a:r>
            <a:r>
              <a:rPr sz="1800" spc="225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JWQWTQ+Arial"/>
                <a:cs typeface="JWQWTQ+Arial"/>
              </a:rPr>
              <a:t>сделали</a:t>
            </a:r>
            <a:r>
              <a:rPr sz="1800" spc="235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spc="-19" dirty="0">
                <a:solidFill>
                  <a:srgbClr val="231F20"/>
                </a:solidFill>
                <a:latin typeface="JWQWTQ+Arial"/>
                <a:cs typeface="JWQWTQ+Arial"/>
              </a:rPr>
              <a:t>его</a:t>
            </a:r>
            <a:r>
              <a:rPr sz="1800" spc="222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интуитивно</a:t>
            </a:r>
            <a:r>
              <a:rPr sz="1800" spc="224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понятным</a:t>
            </a:r>
            <a:r>
              <a:rPr sz="1800" spc="224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и</a:t>
            </a:r>
          </a:p>
          <a:p>
            <a:pPr marL="0" marR="0">
              <a:lnSpc>
                <a:spcPts val="2013"/>
              </a:lnSpc>
              <a:spcBef>
                <a:spcPts val="1226"/>
              </a:spcBef>
              <a:spcAft>
                <a:spcPts val="0"/>
              </a:spcAft>
            </a:pP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простым в использовании</a:t>
            </a:r>
            <a:r>
              <a:rPr sz="1800" dirty="0">
                <a:solidFill>
                  <a:srgbClr val="231F20"/>
                </a:solidFill>
                <a:latin typeface="OBGLIP+Arial"/>
                <a:cs typeface="OBGLIP+Arial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453" y="2923350"/>
            <a:ext cx="6275261" cy="704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«Конструктором</a:t>
            </a:r>
            <a:r>
              <a:rPr sz="1800" spc="49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рабочих программ»</a:t>
            </a:r>
            <a:r>
              <a:rPr sz="1800" spc="18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смогут</a:t>
            </a:r>
            <a:r>
              <a:rPr sz="1800" spc="35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spc="-12" dirty="0">
                <a:solidFill>
                  <a:srgbClr val="231F20"/>
                </a:solidFill>
                <a:latin typeface="JWQWTQ+Arial"/>
                <a:cs typeface="JWQWTQ+Arial"/>
              </a:rPr>
              <a:t>пользоваться</a:t>
            </a:r>
          </a:p>
          <a:p>
            <a:pPr marL="0" marR="0">
              <a:lnSpc>
                <a:spcPts val="2010"/>
              </a:lnSpc>
              <a:spcBef>
                <a:spcPts val="1279"/>
              </a:spcBef>
              <a:spcAft>
                <a:spcPts val="0"/>
              </a:spcAft>
            </a:pPr>
            <a:r>
              <a:rPr sz="1800" spc="-15" dirty="0">
                <a:solidFill>
                  <a:srgbClr val="231F20"/>
                </a:solidFill>
                <a:latin typeface="JWQWTQ+Arial"/>
                <a:cs typeface="JWQWTQ+Arial"/>
              </a:rPr>
              <a:t>учителя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453" y="3746564"/>
            <a:ext cx="6307505" cy="111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31F20"/>
                </a:solidFill>
                <a:latin typeface="OBGLIP+Arial"/>
                <a:cs typeface="OBGLIP+Arial"/>
              </a:rPr>
              <a:t>1-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4 и 5</a:t>
            </a:r>
            <a:r>
              <a:rPr sz="1800" dirty="0">
                <a:solidFill>
                  <a:srgbClr val="231F20"/>
                </a:solidFill>
                <a:latin typeface="OBGLIP+Arial"/>
                <a:cs typeface="OBGLIP+Arial"/>
              </a:rPr>
              <a:t>-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9 классов,</a:t>
            </a:r>
            <a:r>
              <a:rPr sz="1800" spc="-24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завучи,</a:t>
            </a:r>
            <a:r>
              <a:rPr sz="1800" spc="28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JWQWTQ+Arial"/>
                <a:cs typeface="JWQWTQ+Arial"/>
              </a:rPr>
              <a:t>руководители</a:t>
            </a:r>
            <a:r>
              <a:rPr sz="1800" spc="32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JWQWTQ+Arial"/>
                <a:cs typeface="JWQWTQ+Arial"/>
              </a:rPr>
              <a:t>образовательных</a:t>
            </a:r>
          </a:p>
          <a:p>
            <a:pPr marL="0" marR="0">
              <a:lnSpc>
                <a:spcPts val="2010"/>
              </a:lnSpc>
              <a:spcBef>
                <a:spcPts val="1279"/>
              </a:spcBef>
              <a:spcAft>
                <a:spcPts val="0"/>
              </a:spcAft>
            </a:pP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организаций,</a:t>
            </a:r>
            <a:r>
              <a:rPr sz="1800" spc="-14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JWQWTQ+Arial"/>
                <a:cs typeface="JWQWTQ+Arial"/>
              </a:rPr>
              <a:t>родители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 (законные</a:t>
            </a:r>
            <a:r>
              <a:rPr sz="1800" spc="12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представители)</a:t>
            </a:r>
          </a:p>
          <a:p>
            <a:pPr marL="0" marR="0">
              <a:lnSpc>
                <a:spcPts val="2010"/>
              </a:lnSpc>
              <a:spcBef>
                <a:spcPts val="1229"/>
              </a:spcBef>
              <a:spcAft>
                <a:spcPts val="0"/>
              </a:spcAft>
            </a:pP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обучающихся.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61630" y="4674172"/>
            <a:ext cx="4108357" cy="1528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491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B59B6"/>
                </a:solidFill>
                <a:latin typeface="OMJIJW+Arial Bold"/>
                <a:cs typeface="OMJIJW+Arial Bold"/>
              </a:rPr>
              <a:t>В </a:t>
            </a:r>
            <a:r>
              <a:rPr sz="1800" b="1" spc="-12" dirty="0">
                <a:solidFill>
                  <a:srgbClr val="9B59B6"/>
                </a:solidFill>
                <a:latin typeface="OMJIJW+Arial Bold"/>
                <a:cs typeface="OMJIJW+Arial Bold"/>
              </a:rPr>
              <a:t>настоящее</a:t>
            </a:r>
            <a:r>
              <a:rPr sz="1800" b="1" spc="64" dirty="0">
                <a:solidFill>
                  <a:srgbClr val="9B59B6"/>
                </a:solidFill>
                <a:latin typeface="OMJIJW+Arial Bold"/>
                <a:cs typeface="OMJIJW+Arial Bold"/>
              </a:rPr>
              <a:t> </a:t>
            </a:r>
            <a:r>
              <a:rPr sz="1800" b="1" dirty="0">
                <a:solidFill>
                  <a:srgbClr val="9B59B6"/>
                </a:solidFill>
                <a:latin typeface="OMJIJW+Arial Bold"/>
                <a:cs typeface="OMJIJW+Arial Bold"/>
              </a:rPr>
              <a:t>время</a:t>
            </a:r>
            <a:r>
              <a:rPr sz="1800" b="1" spc="11" dirty="0">
                <a:solidFill>
                  <a:srgbClr val="9B59B6"/>
                </a:solidFill>
                <a:latin typeface="OMJIJW+Arial Bold"/>
                <a:cs typeface="OMJIJW+Arial Bold"/>
              </a:rPr>
              <a:t> </a:t>
            </a:r>
            <a:r>
              <a:rPr sz="1800" b="1" dirty="0">
                <a:solidFill>
                  <a:srgbClr val="9B59B6"/>
                </a:solidFill>
                <a:latin typeface="OMJIJW+Arial Bold"/>
                <a:cs typeface="OMJIJW+Arial Bold"/>
              </a:rPr>
              <a:t>Конструктор</a:t>
            </a:r>
          </a:p>
          <a:p>
            <a:pPr marL="141731" marR="0">
              <a:lnSpc>
                <a:spcPts val="2013"/>
              </a:lnSpc>
              <a:spcBef>
                <a:spcPts val="1276"/>
              </a:spcBef>
              <a:spcAft>
                <a:spcPts val="0"/>
              </a:spcAft>
            </a:pPr>
            <a:r>
              <a:rPr sz="1800" b="1" spc="-17" dirty="0">
                <a:solidFill>
                  <a:srgbClr val="9B59B6"/>
                </a:solidFill>
                <a:latin typeface="OMJIJW+Arial Bold"/>
                <a:cs typeface="OMJIJW+Arial Bold"/>
              </a:rPr>
              <a:t>находится</a:t>
            </a:r>
            <a:r>
              <a:rPr sz="1800" b="1" spc="60" dirty="0">
                <a:solidFill>
                  <a:srgbClr val="9B59B6"/>
                </a:solidFill>
                <a:latin typeface="OMJIJW+Arial Bold"/>
                <a:cs typeface="OMJIJW+Arial Bold"/>
              </a:rPr>
              <a:t> </a:t>
            </a:r>
            <a:r>
              <a:rPr sz="1800" b="1" dirty="0">
                <a:solidFill>
                  <a:srgbClr val="9B59B6"/>
                </a:solidFill>
                <a:latin typeface="OMJIJW+Arial Bold"/>
                <a:cs typeface="OMJIJW+Arial Bold"/>
              </a:rPr>
              <a:t>в</a:t>
            </a:r>
            <a:r>
              <a:rPr sz="1800" b="1" spc="12" dirty="0">
                <a:solidFill>
                  <a:srgbClr val="9B59B6"/>
                </a:solidFill>
                <a:latin typeface="OMJIJW+Arial Bold"/>
                <a:cs typeface="OMJIJW+Arial Bold"/>
              </a:rPr>
              <a:t> </a:t>
            </a:r>
            <a:r>
              <a:rPr sz="1800" b="1" dirty="0">
                <a:solidFill>
                  <a:srgbClr val="9B59B6"/>
                </a:solidFill>
                <a:latin typeface="OMJIJW+Arial Bold"/>
                <a:cs typeface="OMJIJW+Arial Bold"/>
              </a:rPr>
              <a:t>режиме</a:t>
            </a:r>
            <a:r>
              <a:rPr sz="1800" b="1" spc="15" dirty="0">
                <a:solidFill>
                  <a:srgbClr val="9B59B6"/>
                </a:solidFill>
                <a:latin typeface="OMJIJW+Arial Bold"/>
                <a:cs typeface="OMJIJW+Arial Bold"/>
              </a:rPr>
              <a:t> </a:t>
            </a:r>
            <a:r>
              <a:rPr sz="1800" b="1" dirty="0">
                <a:solidFill>
                  <a:srgbClr val="9B59B6"/>
                </a:solidFill>
                <a:latin typeface="OMJIJW+Arial Bold"/>
                <a:cs typeface="OMJIJW+Arial Bold"/>
              </a:rPr>
              <a:t>апробации.</a:t>
            </a:r>
          </a:p>
          <a:p>
            <a:pPr marL="0" marR="0">
              <a:lnSpc>
                <a:spcPts val="2010"/>
              </a:lnSpc>
              <a:spcBef>
                <a:spcPts val="1230"/>
              </a:spcBef>
              <a:spcAft>
                <a:spcPts val="0"/>
              </a:spcAft>
            </a:pPr>
            <a:r>
              <a:rPr sz="1800" b="1" spc="-13" dirty="0">
                <a:solidFill>
                  <a:srgbClr val="9B59B6"/>
                </a:solidFill>
                <a:latin typeface="OMJIJW+Arial Bold"/>
                <a:cs typeface="OMJIJW+Arial Bold"/>
              </a:rPr>
              <a:t>Рабочая</a:t>
            </a:r>
            <a:r>
              <a:rPr sz="1800" b="1" spc="18" dirty="0">
                <a:solidFill>
                  <a:srgbClr val="9B59B6"/>
                </a:solidFill>
                <a:latin typeface="OMJIJW+Arial Bold"/>
                <a:cs typeface="OMJIJW+Arial Bold"/>
              </a:rPr>
              <a:t> </a:t>
            </a:r>
            <a:r>
              <a:rPr sz="1800" b="1" dirty="0">
                <a:solidFill>
                  <a:srgbClr val="9B59B6"/>
                </a:solidFill>
                <a:latin typeface="OMJIJW+Arial Bold"/>
                <a:cs typeface="OMJIJW+Arial Bold"/>
              </a:rPr>
              <a:t>версия</a:t>
            </a:r>
            <a:r>
              <a:rPr sz="1800" b="1" spc="23" dirty="0">
                <a:solidFill>
                  <a:srgbClr val="9B59B6"/>
                </a:solidFill>
                <a:latin typeface="OMJIJW+Arial Bold"/>
                <a:cs typeface="OMJIJW+Arial Bold"/>
              </a:rPr>
              <a:t> </a:t>
            </a:r>
            <a:r>
              <a:rPr sz="1800" b="1" spc="-29" dirty="0">
                <a:solidFill>
                  <a:srgbClr val="9B59B6"/>
                </a:solidFill>
                <a:latin typeface="OMJIJW+Arial Bold"/>
                <a:cs typeface="OMJIJW+Arial Bold"/>
              </a:rPr>
              <a:t>будет</a:t>
            </a:r>
            <a:r>
              <a:rPr sz="1800" b="1" spc="50" dirty="0">
                <a:solidFill>
                  <a:srgbClr val="9B59B6"/>
                </a:solidFill>
                <a:latin typeface="OMJIJW+Arial Bold"/>
                <a:cs typeface="OMJIJW+Arial Bold"/>
              </a:rPr>
              <a:t> </a:t>
            </a:r>
            <a:r>
              <a:rPr sz="1800" b="1" dirty="0">
                <a:solidFill>
                  <a:srgbClr val="9B59B6"/>
                </a:solidFill>
                <a:latin typeface="OMJIJW+Arial Bold"/>
                <a:cs typeface="OMJIJW+Arial Bold"/>
              </a:rPr>
              <a:t>доступна</a:t>
            </a:r>
            <a:r>
              <a:rPr sz="1800" b="1" spc="35" dirty="0">
                <a:solidFill>
                  <a:srgbClr val="9B59B6"/>
                </a:solidFill>
                <a:latin typeface="OMJIJW+Arial Bold"/>
                <a:cs typeface="OMJIJW+Arial Bold"/>
              </a:rPr>
              <a:t> </a:t>
            </a:r>
            <a:r>
              <a:rPr sz="1800" b="1" dirty="0">
                <a:solidFill>
                  <a:srgbClr val="9B59B6"/>
                </a:solidFill>
                <a:latin typeface="OMJIJW+Arial Bold"/>
                <a:cs typeface="OMJIJW+Arial Bold"/>
              </a:rPr>
              <a:t>15</a:t>
            </a:r>
          </a:p>
          <a:p>
            <a:pPr marL="1044320" marR="0">
              <a:lnSpc>
                <a:spcPts val="2010"/>
              </a:lnSpc>
              <a:spcBef>
                <a:spcPts val="1229"/>
              </a:spcBef>
              <a:spcAft>
                <a:spcPts val="0"/>
              </a:spcAft>
            </a:pPr>
            <a:r>
              <a:rPr sz="1800" b="1" spc="-20" dirty="0">
                <a:solidFill>
                  <a:srgbClr val="9B59B6"/>
                </a:solidFill>
                <a:latin typeface="OMJIJW+Arial Bold"/>
                <a:cs typeface="OMJIJW+Arial Bold"/>
              </a:rPr>
              <a:t>марта</a:t>
            </a:r>
            <a:r>
              <a:rPr sz="1800" b="1" spc="52" dirty="0">
                <a:solidFill>
                  <a:srgbClr val="9B59B6"/>
                </a:solidFill>
                <a:latin typeface="OMJIJW+Arial Bold"/>
                <a:cs typeface="OMJIJW+Arial Bold"/>
              </a:rPr>
              <a:t> </a:t>
            </a:r>
            <a:r>
              <a:rPr sz="1800" b="1" dirty="0">
                <a:solidFill>
                  <a:srgbClr val="9B59B6"/>
                </a:solidFill>
                <a:latin typeface="OMJIJW+Arial Bold"/>
                <a:cs typeface="OMJIJW+Arial Bold"/>
              </a:rPr>
              <a:t>2022 </a:t>
            </a:r>
            <a:r>
              <a:rPr sz="1800" b="1" spc="-14" dirty="0">
                <a:solidFill>
                  <a:srgbClr val="9B59B6"/>
                </a:solidFill>
                <a:latin typeface="OMJIJW+Arial Bold"/>
                <a:cs typeface="OMJIJW+Arial Bold"/>
              </a:rPr>
              <a:t>года.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7453" y="5083493"/>
            <a:ext cx="6931761" cy="1116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Примерные</a:t>
            </a:r>
            <a:r>
              <a:rPr sz="1800" spc="2036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рабочие</a:t>
            </a:r>
            <a:r>
              <a:rPr sz="1800" spc="2037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программы</a:t>
            </a:r>
            <a:r>
              <a:rPr sz="1800" spc="2059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одобрены</a:t>
            </a:r>
            <a:r>
              <a:rPr sz="1800" spc="2054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решением</a:t>
            </a:r>
          </a:p>
          <a:p>
            <a:pPr marL="0" marR="0">
              <a:lnSpc>
                <a:spcPts val="2010"/>
              </a:lnSpc>
              <a:spcBef>
                <a:spcPts val="1278"/>
              </a:spcBef>
              <a:spcAft>
                <a:spcPts val="0"/>
              </a:spcAft>
            </a:pP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федерального</a:t>
            </a:r>
            <a:r>
              <a:rPr sz="1800" spc="225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учебно</a:t>
            </a:r>
            <a:r>
              <a:rPr sz="1800" spc="13" dirty="0">
                <a:solidFill>
                  <a:srgbClr val="231F20"/>
                </a:solidFill>
                <a:latin typeface="OBGLIP+Arial"/>
                <a:cs typeface="OBGLIP+Arial"/>
              </a:rPr>
              <a:t>-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методического</a:t>
            </a:r>
            <a:r>
              <a:rPr sz="1800" spc="200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spc="-11" dirty="0">
                <a:solidFill>
                  <a:srgbClr val="231F20"/>
                </a:solidFill>
                <a:latin typeface="JWQWTQ+Arial"/>
                <a:cs typeface="JWQWTQ+Arial"/>
              </a:rPr>
              <a:t>объединения</a:t>
            </a:r>
            <a:r>
              <a:rPr sz="1800" spc="235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по</a:t>
            </a:r>
            <a:r>
              <a:rPr sz="1800" spc="218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общему</a:t>
            </a:r>
          </a:p>
          <a:p>
            <a:pPr marL="0" marR="0">
              <a:lnSpc>
                <a:spcPts val="2010"/>
              </a:lnSpc>
              <a:spcBef>
                <a:spcPts val="1229"/>
              </a:spcBef>
              <a:spcAft>
                <a:spcPts val="0"/>
              </a:spcAft>
            </a:pPr>
            <a:r>
              <a:rPr sz="1800" dirty="0">
                <a:solidFill>
                  <a:srgbClr val="231F20"/>
                </a:solidFill>
                <a:latin typeface="JWQWTQ+Arial"/>
                <a:cs typeface="JWQWTQ+Arial"/>
              </a:rPr>
              <a:t>образованию, </a:t>
            </a:r>
            <a:r>
              <a:rPr sz="1800" spc="-13" dirty="0">
                <a:solidFill>
                  <a:srgbClr val="231F20"/>
                </a:solidFill>
                <a:latin typeface="JWQWTQ+Arial"/>
                <a:cs typeface="JWQWTQ+Arial"/>
              </a:rPr>
              <a:t>протокол</a:t>
            </a:r>
            <a:r>
              <a:rPr sz="1800" spc="16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OBGLIP+Arial"/>
                <a:cs typeface="OBGLIP+Arial"/>
              </a:rPr>
              <a:t>3/21</a:t>
            </a:r>
            <a:r>
              <a:rPr sz="1800" spc="5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800" spc="-41" dirty="0">
                <a:solidFill>
                  <a:srgbClr val="231F20"/>
                </a:solidFill>
                <a:latin typeface="JWQWTQ+Arial"/>
                <a:cs typeface="JWQWTQ+Arial"/>
              </a:rPr>
              <a:t>от</a:t>
            </a:r>
            <a:r>
              <a:rPr sz="1800" spc="49" dirty="0">
                <a:solidFill>
                  <a:srgbClr val="231F20"/>
                </a:solidFill>
                <a:latin typeface="JWQWTQ+Arial"/>
                <a:cs typeface="JWQWTQ+Arial"/>
              </a:rPr>
              <a:t> </a:t>
            </a:r>
            <a:r>
              <a:rPr sz="1800" dirty="0">
                <a:solidFill>
                  <a:srgbClr val="231F20"/>
                </a:solidFill>
                <a:latin typeface="OBGLIP+Arial"/>
                <a:cs typeface="OBGLIP+Arial"/>
              </a:rPr>
              <a:t>27.09.2021</a:t>
            </a:r>
            <a:r>
              <a:rPr sz="1800" spc="7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800" spc="-213" dirty="0">
                <a:solidFill>
                  <a:srgbClr val="231F20"/>
                </a:solidFill>
                <a:latin typeface="JWQWTQ+Arial"/>
                <a:cs typeface="JWQWTQ+Arial"/>
              </a:rPr>
              <a:t>г</a:t>
            </a:r>
            <a:r>
              <a:rPr sz="1800" dirty="0">
                <a:solidFill>
                  <a:srgbClr val="231F20"/>
                </a:solidFill>
                <a:latin typeface="OBGLIP+Arial"/>
                <a:cs typeface="OBGLIP+Arial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03653" y="347402"/>
            <a:ext cx="7743609" cy="721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42" dirty="0">
                <a:solidFill>
                  <a:srgbClr val="0070C0"/>
                </a:solidFill>
                <a:latin typeface="VTRSLH+Calibri Light"/>
                <a:cs typeface="VTRSLH+Calibri Light"/>
              </a:rPr>
              <a:t>Примерные</a:t>
            </a:r>
            <a:r>
              <a:rPr sz="4400" spc="-56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4" dirty="0">
                <a:solidFill>
                  <a:srgbClr val="0070C0"/>
                </a:solidFill>
                <a:latin typeface="VTRSLH+Calibri Light"/>
                <a:cs typeface="VTRSLH+Calibri Light"/>
              </a:rPr>
              <a:t>рабочие</a:t>
            </a:r>
            <a:r>
              <a:rPr sz="4400" spc="-63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9" dirty="0">
                <a:solidFill>
                  <a:srgbClr val="0070C0"/>
                </a:solidFill>
                <a:latin typeface="VTRSLH+Calibri Light"/>
                <a:cs typeface="VTRSLH+Calibri Light"/>
              </a:rPr>
              <a:t>программы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418795"/>
            <a:ext cx="10364218" cy="323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Примерные</a:t>
            </a:r>
            <a:r>
              <a:rPr sz="2600" spc="-4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рабочие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программы по учебным</a:t>
            </a:r>
            <a:r>
              <a:rPr sz="2600" spc="-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предметам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разработаны</a:t>
            </a:r>
          </a:p>
          <a:p>
            <a:pPr marL="228904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2021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17" dirty="0">
                <a:solidFill>
                  <a:srgbClr val="000000"/>
                </a:solidFill>
                <a:latin typeface="NRMOIM+Calibri"/>
                <a:cs typeface="NRMOIM+Calibri"/>
              </a:rPr>
              <a:t>г.</a:t>
            </a:r>
            <a:r>
              <a:rPr sz="2600" spc="1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для 16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учебных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предметов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начального общего образования и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22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учебных</a:t>
            </a:r>
            <a:r>
              <a:rPr sz="2600" spc="-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предметов</a:t>
            </a:r>
            <a:r>
              <a:rPr sz="2600" spc="-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основного общего образования.</a:t>
            </a:r>
          </a:p>
          <a:p>
            <a:pPr marL="0" marR="0">
              <a:lnSpc>
                <a:spcPts val="3178"/>
              </a:lnSpc>
              <a:spcBef>
                <a:spcPts val="314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апреле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августе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2021</a:t>
            </a:r>
            <a:r>
              <a:rPr sz="2600" spc="-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17" dirty="0">
                <a:solidFill>
                  <a:srgbClr val="000000"/>
                </a:solidFill>
                <a:latin typeface="NRMOIM+Calibri"/>
                <a:cs typeface="NRMOIM+Calibri"/>
              </a:rPr>
              <a:t>г.</a:t>
            </a:r>
            <a:r>
              <a:rPr sz="2600" spc="1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проведено</a:t>
            </a:r>
            <a:r>
              <a:rPr sz="2600" spc="-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общественно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профессиональное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обсуждение</a:t>
            </a:r>
            <a:r>
              <a:rPr sz="2600" spc="-5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экспертиза</a:t>
            </a:r>
            <a:r>
              <a:rPr sz="2600" spc="-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проектов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примерных</a:t>
            </a:r>
            <a:r>
              <a:rPr sz="2600" spc="-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рабочих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программ. С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15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сентября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2021</a:t>
            </a:r>
            <a:r>
              <a:rPr sz="2600" spc="-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17" dirty="0">
                <a:solidFill>
                  <a:srgbClr val="000000"/>
                </a:solidFill>
                <a:latin typeface="NRMOIM+Calibri"/>
                <a:cs typeface="NRMOIM+Calibri"/>
              </a:rPr>
              <a:t>г.</a:t>
            </a:r>
            <a:r>
              <a:rPr sz="2600" spc="1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началась их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апробация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школах</a:t>
            </a:r>
            <a:r>
              <a:rPr sz="26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России.</a:t>
            </a:r>
          </a:p>
          <a:p>
            <a:pPr marL="0" marR="0">
              <a:lnSpc>
                <a:spcPts val="3181"/>
              </a:lnSpc>
              <a:spcBef>
                <a:spcPts val="323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Примерные</a:t>
            </a:r>
            <a:r>
              <a:rPr sz="2600" spc="-4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рабочие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программы соответствуют</a:t>
            </a:r>
            <a:r>
              <a:rPr sz="26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требованиям</a:t>
            </a:r>
          </a:p>
          <a:p>
            <a:pPr marL="228904" marR="0">
              <a:lnSpc>
                <a:spcPts val="249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федеральных</a:t>
            </a:r>
            <a:r>
              <a:rPr sz="2600" spc="-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государственных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стандартов общего</a:t>
            </a:r>
          </a:p>
          <a:p>
            <a:pPr marL="228904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образования и обеспечивают: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3653069"/>
            <a:ext cx="6861106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Равный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доступ</a:t>
            </a:r>
            <a:r>
              <a:rPr sz="26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 качественному</a:t>
            </a:r>
            <a:r>
              <a:rPr sz="2600" spc="-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4097096"/>
            <a:ext cx="9343605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Единые требования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 условиям организации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образовательного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544" y="4414088"/>
            <a:ext cx="1454401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процесса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4858806"/>
            <a:ext cx="8351102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Единые </a:t>
            </a:r>
            <a:r>
              <a:rPr sz="2600" spc="-26" dirty="0">
                <a:solidFill>
                  <a:srgbClr val="000000"/>
                </a:solidFill>
                <a:latin typeface="NRMOIM+Calibri"/>
                <a:cs typeface="NRMOIM+Calibri"/>
              </a:rPr>
              <a:t>подходы</a:t>
            </a:r>
            <a:r>
              <a:rPr sz="26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оценке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</a:t>
            </a:r>
            <a:r>
              <a:rPr sz="2600" spc="-21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результатов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5302885"/>
            <a:ext cx="10232878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Вы 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можете</a:t>
            </a:r>
            <a:r>
              <a:rPr sz="26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направить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свои предложения,</a:t>
            </a:r>
            <a:r>
              <a:rPr sz="2600" spc="-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рекомендации,</a:t>
            </a:r>
            <a:r>
              <a:rPr sz="2600" spc="-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вопросы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544" y="5619878"/>
            <a:ext cx="6216334" cy="442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адресу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электронной</a:t>
            </a:r>
            <a:r>
              <a:rPr sz="2600" spc="-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почты:</a:t>
            </a:r>
            <a:r>
              <a:rPr sz="26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u="sng" dirty="0">
                <a:solidFill>
                  <a:srgbClr val="0563C1"/>
                </a:solidFill>
                <a:latin typeface="GFDRLA+Calibri"/>
                <a:cs typeface="GFDRLA+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otziv@edsoo.ru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5661" y="298060"/>
            <a:ext cx="913385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spc="-34" dirty="0">
                <a:solidFill>
                  <a:srgbClr val="0070C0"/>
                </a:solidFill>
                <a:latin typeface="VTRSLH+Calibri Light"/>
                <a:cs typeface="VTRSLH+Calibri Light"/>
              </a:rPr>
              <a:t>Структура</a:t>
            </a:r>
            <a:r>
              <a:rPr sz="4000" spc="-54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7" dirty="0">
                <a:solidFill>
                  <a:srgbClr val="0070C0"/>
                </a:solidFill>
                <a:latin typeface="VTRSLH+Calibri Light"/>
                <a:cs typeface="VTRSLH+Calibri Light"/>
              </a:rPr>
              <a:t>примерной</a:t>
            </a:r>
            <a:r>
              <a:rPr sz="4000" spc="-54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1" dirty="0">
                <a:solidFill>
                  <a:srgbClr val="0070C0"/>
                </a:solidFill>
                <a:latin typeface="VTRSLH+Calibri Light"/>
                <a:cs typeface="VTRSLH+Calibri Light"/>
              </a:rPr>
              <a:t>рабочей</a:t>
            </a:r>
            <a:r>
              <a:rPr sz="4000" spc="-60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6" dirty="0">
                <a:solidFill>
                  <a:srgbClr val="0070C0"/>
                </a:solidFill>
                <a:latin typeface="VTRSLH+Calibri Light"/>
                <a:cs typeface="VTRSLH+Calibri Light"/>
              </a:rPr>
              <a:t>программы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541" y="1332548"/>
            <a:ext cx="9897111" cy="226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QQTCFD+Wingdings"/>
                <a:cs typeface="QQTCFD+Wingdings"/>
              </a:rPr>
              <a:t>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Пояснительная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записка, включающая </a:t>
            </a:r>
            <a:r>
              <a:rPr sz="2800" spc="-26" dirty="0">
                <a:solidFill>
                  <a:srgbClr val="000000"/>
                </a:solidFill>
                <a:latin typeface="NRMOIM+Calibri"/>
                <a:cs typeface="NRMOIM+Calibri"/>
              </a:rPr>
              <a:t>цели</a:t>
            </a:r>
            <a:r>
              <a:rPr sz="28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изучения учебного</a:t>
            </a:r>
          </a:p>
          <a:p>
            <a:pPr marL="228600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предмета,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общую характеристику</a:t>
            </a:r>
            <a:r>
              <a:rPr sz="28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предмета,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место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предмета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</a:p>
          <a:p>
            <a:pPr marL="22860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учебном плане.</a:t>
            </a:r>
          </a:p>
          <a:p>
            <a:pPr marL="0" marR="0">
              <a:lnSpc>
                <a:spcPts val="3416"/>
              </a:lnSpc>
              <a:spcBef>
                <a:spcPts val="61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QQTCFD+Wingdings"/>
                <a:cs typeface="QQTCFD+Wingdings"/>
              </a:rPr>
              <a:t>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Содержание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образования (по </a:t>
            </a:r>
            <a:r>
              <a:rPr sz="2800" spc="-26" dirty="0">
                <a:solidFill>
                  <a:srgbClr val="000000"/>
                </a:solidFill>
                <a:latin typeface="NRMOIM+Calibri"/>
                <a:cs typeface="NRMOIM+Calibri"/>
              </a:rPr>
              <a:t>годам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обучения).</a:t>
            </a:r>
          </a:p>
          <a:p>
            <a:pPr marL="0" marR="0">
              <a:lnSpc>
                <a:spcPts val="3413"/>
              </a:lnSpc>
              <a:spcBef>
                <a:spcPts val="60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QQTCFD+Wingdings"/>
                <a:cs typeface="QQTCFD+Wingdings"/>
              </a:rPr>
              <a:t>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Планируемые </a:t>
            </a:r>
            <a:r>
              <a:rPr sz="2800" spc="-27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результаты</a:t>
            </a:r>
            <a:r>
              <a:rPr sz="2800" spc="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освоения рабочей</a:t>
            </a:r>
            <a:r>
              <a:rPr sz="28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программы: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6741" y="3578967"/>
            <a:ext cx="937983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Личностные и метапредметные</a:t>
            </a:r>
            <a:r>
              <a:rPr sz="2400" spc="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результаты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(раскрываются на основе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85367" y="3907861"/>
            <a:ext cx="8783882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обновленного </a:t>
            </a:r>
            <a:r>
              <a:rPr sz="2400" spc="-25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400" spc="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ООО с</a:t>
            </a:r>
            <a:r>
              <a:rPr sz="24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учетом специфики учебного</a:t>
            </a:r>
            <a:r>
              <a:rPr sz="24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56741" y="4300073"/>
            <a:ext cx="4830630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Предметные</a:t>
            </a:r>
            <a:r>
              <a:rPr sz="24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(по </a:t>
            </a:r>
            <a:r>
              <a:rPr sz="2400" spc="-27" dirty="0">
                <a:solidFill>
                  <a:srgbClr val="000000"/>
                </a:solidFill>
                <a:latin typeface="NRMOIM+Calibri"/>
                <a:cs typeface="NRMOIM+Calibri"/>
              </a:rPr>
              <a:t>годам</a:t>
            </a:r>
            <a:r>
              <a:rPr sz="24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обучения).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9541" y="4750535"/>
            <a:ext cx="10673393" cy="1239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QQTCFD+Wingdings"/>
                <a:cs typeface="QQTCFD+Wingdings"/>
              </a:rPr>
              <a:t></a:t>
            </a:r>
            <a:r>
              <a:rPr sz="2800" spc="-26" dirty="0">
                <a:solidFill>
                  <a:srgbClr val="000000"/>
                </a:solidFill>
                <a:latin typeface="NRMOIM+Calibri"/>
                <a:cs typeface="NRMOIM+Calibri"/>
              </a:rPr>
              <a:t>Тематическое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планирование (примерные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темы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количество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часов,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отводимое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 их изучение;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основное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программное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содержание;</a:t>
            </a:r>
          </a:p>
          <a:p>
            <a:pPr marL="228600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основные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виды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деятельности</a:t>
            </a:r>
            <a:r>
              <a:rPr sz="2800" spc="2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обучающих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64841" y="347402"/>
            <a:ext cx="7019057" cy="1325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7" dirty="0">
                <a:solidFill>
                  <a:srgbClr val="0070C0"/>
                </a:solidFill>
                <a:latin typeface="VTRSLH+Calibri Light"/>
                <a:cs typeface="VTRSLH+Calibri Light"/>
              </a:rPr>
              <a:t>"Изобразительное</a:t>
            </a:r>
            <a:r>
              <a:rPr sz="4400" spc="-5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0" dirty="0">
                <a:solidFill>
                  <a:srgbClr val="0070C0"/>
                </a:solidFill>
                <a:latin typeface="VTRSLH+Calibri Light"/>
                <a:cs typeface="VTRSLH+Calibri Light"/>
              </a:rPr>
              <a:t>искусство"</a:t>
            </a:r>
          </a:p>
          <a:p>
            <a:pPr marL="2101977" marR="0">
              <a:lnSpc>
                <a:spcPts val="475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9" dirty="0">
                <a:solidFill>
                  <a:srgbClr val="0070C0"/>
                </a:solidFill>
                <a:latin typeface="VTRSLH+Calibri Light"/>
                <a:cs typeface="VTRSLH+Calibri Light"/>
              </a:rPr>
              <a:t>программы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6300"/>
            <a:ext cx="9567944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Примерная</a:t>
            </a:r>
            <a:r>
              <a:rPr sz="2600" spc="-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рабочая программа начального общего образования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44" y="2183588"/>
            <a:ext cx="5759184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"Изобразительное</a:t>
            </a:r>
            <a:r>
              <a:rPr sz="2600" spc="-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искусство"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2666695"/>
            <a:ext cx="8708517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Одобрена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решением</a:t>
            </a:r>
            <a:r>
              <a:rPr sz="2600" spc="-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федерального</a:t>
            </a:r>
            <a:r>
              <a:rPr sz="26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учебно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методического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544" y="3023312"/>
            <a:ext cx="10025503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объединения</a:t>
            </a:r>
            <a:r>
              <a:rPr sz="2600" spc="-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 общему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образованию,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протокол</a:t>
            </a:r>
            <a:r>
              <a:rPr sz="26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3/21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от</a:t>
            </a:r>
            <a:r>
              <a:rPr sz="2600" spc="5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27.09.2021</a:t>
            </a:r>
            <a:r>
              <a:rPr sz="2600" spc="-5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17" dirty="0">
                <a:solidFill>
                  <a:srgbClr val="000000"/>
                </a:solidFill>
                <a:latin typeface="NRMOIM+Calibri"/>
                <a:cs typeface="NRMOIM+Calibri"/>
              </a:rPr>
              <a:t>г.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3508681"/>
            <a:ext cx="9601246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3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Изобразительное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искусство.</a:t>
            </a:r>
            <a:r>
              <a:rPr sz="2600" b="1" u="sng" spc="-25" dirty="0">
                <a:solidFill>
                  <a:srgbClr val="0563C1"/>
                </a:solidFill>
                <a:latin typeface="EIBMNW+Calibri Bold"/>
                <a:cs typeface="EIBMNW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Начальное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общее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образование.pdf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39" y="3991306"/>
            <a:ext cx="9840329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Примерная</a:t>
            </a:r>
            <a:r>
              <a:rPr sz="2600" spc="-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рабочая программа основного общего образования по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8544" y="4347631"/>
            <a:ext cx="5751441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предмету</a:t>
            </a: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"Изобразительное</a:t>
            </a:r>
            <a:r>
              <a:rPr sz="2600" spc="-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искусство"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639" y="4831411"/>
            <a:ext cx="8708517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Одобрена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решением</a:t>
            </a:r>
            <a:r>
              <a:rPr sz="2600" spc="-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федерального</a:t>
            </a:r>
            <a:r>
              <a:rPr sz="26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учебно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методического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8544" y="5188026"/>
            <a:ext cx="10025503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объединения</a:t>
            </a:r>
            <a:r>
              <a:rPr sz="2600" spc="-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 общему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образованию,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протокол</a:t>
            </a:r>
            <a:r>
              <a:rPr sz="26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3/21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от</a:t>
            </a:r>
            <a:r>
              <a:rPr sz="2600" spc="5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27.09.2021</a:t>
            </a:r>
            <a:r>
              <a:rPr sz="2600" spc="-5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17" dirty="0">
                <a:solidFill>
                  <a:srgbClr val="000000"/>
                </a:solidFill>
                <a:latin typeface="NRMOIM+Calibri"/>
                <a:cs typeface="NRMOIM+Calibri"/>
              </a:rPr>
              <a:t>г.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9639" y="5673091"/>
            <a:ext cx="9451189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3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Изобразительное</a:t>
            </a:r>
            <a:r>
              <a:rPr sz="2600" b="1" u="sng" spc="-14" dirty="0">
                <a:solidFill>
                  <a:srgbClr val="0563C1"/>
                </a:solidFill>
                <a:latin typeface="EIBMNW+Calibri Bold"/>
                <a:cs typeface="EIBMNW+Calibri Bol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искусство.</a:t>
            </a:r>
            <a:r>
              <a:rPr sz="2600" b="1" u="sng" spc="-21" dirty="0">
                <a:solidFill>
                  <a:srgbClr val="0563C1"/>
                </a:solidFill>
                <a:latin typeface="EIBMNW+Calibri Bold"/>
                <a:cs typeface="EIBMNW+Calibri Bol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Основное</a:t>
            </a:r>
            <a:r>
              <a:rPr sz="2600" b="1" u="sng" spc="-12" dirty="0">
                <a:solidFill>
                  <a:srgbClr val="0563C1"/>
                </a:solidFill>
                <a:latin typeface="EIBMNW+Calibri Bold"/>
                <a:cs typeface="EIBMNW+Calibri Bol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общее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u="sng" dirty="0">
                <a:solidFill>
                  <a:srgbClr val="0563C1"/>
                </a:solidFill>
                <a:latin typeface="EIBMNW+Calibri Bold"/>
                <a:cs typeface="EIBMNW+Calibri Bol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образование.pdf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8853" y="136425"/>
            <a:ext cx="8352697" cy="1206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ЦЕЛЬ</a:t>
            </a:r>
            <a:r>
              <a:rPr sz="4000" spc="-54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8" dirty="0">
                <a:solidFill>
                  <a:srgbClr val="0070C0"/>
                </a:solidFill>
                <a:latin typeface="VTRSLH+Calibri Light"/>
                <a:cs typeface="VTRSLH+Calibri Light"/>
              </a:rPr>
              <a:t>ИЗУЧЕНИЯ</a:t>
            </a:r>
            <a:r>
              <a:rPr sz="4000" spc="-45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7" dirty="0">
                <a:solidFill>
                  <a:srgbClr val="0070C0"/>
                </a:solidFill>
                <a:latin typeface="VTRSLH+Calibri Light"/>
                <a:cs typeface="VTRSLH+Calibri Light"/>
              </a:rPr>
              <a:t>УЧЕБНОГО</a:t>
            </a:r>
            <a:r>
              <a:rPr sz="4000" spc="-76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7" dirty="0">
                <a:solidFill>
                  <a:srgbClr val="0070C0"/>
                </a:solidFill>
                <a:latin typeface="VTRSLH+Calibri Light"/>
                <a:cs typeface="VTRSLH+Calibri Light"/>
              </a:rPr>
              <a:t>ПРЕДМЕТА</a:t>
            </a:r>
          </a:p>
          <a:p>
            <a:pPr marL="481583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sz="4000" spc="-41" dirty="0">
                <a:solidFill>
                  <a:srgbClr val="0070C0"/>
                </a:solidFill>
                <a:latin typeface="VTRSLH+Calibri Light"/>
                <a:cs typeface="VTRSLH+Calibri Light"/>
              </a:rPr>
              <a:t>«ИЗОБРАЗИТЕЛЬНОЕ</a:t>
            </a:r>
            <a:r>
              <a:rPr sz="4000" spc="-60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9" dirty="0">
                <a:solidFill>
                  <a:srgbClr val="0070C0"/>
                </a:solidFill>
                <a:latin typeface="VTRSLH+Calibri Light"/>
                <a:cs typeface="VTRSLH+Calibri Light"/>
              </a:rPr>
              <a:t>ИСКУССТВО»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765631"/>
            <a:ext cx="9869100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b="1" spc="-10" dirty="0">
                <a:solidFill>
                  <a:srgbClr val="000000"/>
                </a:solidFill>
                <a:latin typeface="EIBMNW+Calibri Bold"/>
                <a:cs typeface="EIBMNW+Calibri Bold"/>
              </a:rPr>
              <a:t>Целью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 изучения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учебного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«Изобразительное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искусство»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44" y="2042708"/>
            <a:ext cx="9030011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является освоение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разных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видов визуально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пространственных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544" y="2320748"/>
            <a:ext cx="9311196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искусств:</a:t>
            </a:r>
            <a:r>
              <a:rPr sz="26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живописи,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графики,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скульптуры,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дизайна,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архитектуры,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544" y="2598115"/>
            <a:ext cx="9414056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народного</a:t>
            </a:r>
            <a:r>
              <a:rPr sz="26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декоративно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прикладного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искусства,</a:t>
            </a:r>
            <a:r>
              <a:rPr sz="26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изображения</a:t>
            </a:r>
            <a:r>
              <a:rPr sz="2600" spc="-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544" y="2875483"/>
            <a:ext cx="7123425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зрелищных</a:t>
            </a:r>
            <a:r>
              <a:rPr sz="2600" spc="-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экранных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искусствах</a:t>
            </a:r>
            <a:r>
              <a:rPr sz="26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(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вариативно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39" y="3294570"/>
            <a:ext cx="268286" cy="40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8544" y="3556965"/>
            <a:ext cx="8736657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Учебный предмет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«Изобразительное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искусство»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объединяет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544" y="3834334"/>
            <a:ext cx="9394032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единую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образовательную структуру 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художественно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творческую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8544" y="4111701"/>
            <a:ext cx="9906359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деятельность, восприятие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произведений</a:t>
            </a:r>
            <a:r>
              <a:rPr sz="2600" spc="-5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искусства 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художественно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58544" y="4388780"/>
            <a:ext cx="7999535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эстетическое</a:t>
            </a:r>
            <a:r>
              <a:rPr sz="2600" spc="-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освоение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окружающей</a:t>
            </a:r>
            <a:r>
              <a:rPr sz="2600" spc="-4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действительности.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9639" y="4793311"/>
            <a:ext cx="9553335" cy="996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Художественное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развитие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обучающихся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осуществляется</a:t>
            </a:r>
          </a:p>
          <a:p>
            <a:pPr marL="228904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процессе</a:t>
            </a:r>
            <a:r>
              <a:rPr sz="2600" spc="-2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личного 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художественного</a:t>
            </a:r>
            <a:r>
              <a:rPr sz="2600" spc="-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творчества,</a:t>
            </a:r>
            <a:r>
              <a:rPr sz="26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практической</a:t>
            </a:r>
          </a:p>
          <a:p>
            <a:pPr marL="228904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работе</a:t>
            </a:r>
            <a:r>
              <a:rPr sz="26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 разнообразными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художественными</a:t>
            </a:r>
            <a:r>
              <a:rPr sz="2600" spc="-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материалами.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534873"/>
            <a:ext cx="9913145" cy="2470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Для оценки</a:t>
            </a: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качества образования по предмету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«Изобразительное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искусство»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кроме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личностных и метапредметных</a:t>
            </a:r>
            <a:r>
              <a:rPr sz="2600" spc="-3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результатов</a:t>
            </a:r>
            <a:r>
              <a:rPr sz="2600" spc="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выделены</a:t>
            </a:r>
            <a:r>
              <a:rPr sz="2600" spc="-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описаны предметные</a:t>
            </a:r>
          </a:p>
          <a:p>
            <a:pPr marL="228904" marR="0">
              <a:lnSpc>
                <a:spcPts val="2499"/>
              </a:lnSpc>
              <a:spcBef>
                <a:spcPts val="0"/>
              </a:spcBef>
              <a:spcAft>
                <a:spcPts val="0"/>
              </a:spcAft>
            </a:pP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результаты</a:t>
            </a:r>
            <a:r>
              <a:rPr sz="26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обучения.</a:t>
            </a:r>
          </a:p>
          <a:p>
            <a:pPr marL="0" marR="0">
              <a:lnSpc>
                <a:spcPts val="3178"/>
              </a:lnSpc>
              <a:spcBef>
                <a:spcPts val="313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Их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достижение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определяется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чётко</a:t>
            </a:r>
            <a:r>
              <a:rPr sz="26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поставленными</a:t>
            </a:r>
            <a:r>
              <a:rPr sz="2600" spc="-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учебными</a:t>
            </a:r>
          </a:p>
          <a:p>
            <a:pPr marL="228904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задачами по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каждой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теме, 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они являются общеобразовательными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требованиями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3024462"/>
            <a:ext cx="268180" cy="407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44" y="3325952"/>
            <a:ext cx="10010333" cy="2027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урочное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время деятельность обучающихся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организуется</a:t>
            </a:r>
          </a:p>
          <a:p>
            <a:pPr marL="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как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в индивидуальной,</a:t>
            </a:r>
            <a:r>
              <a:rPr sz="2600" spc="-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так и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  <a:r>
              <a:rPr sz="26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групповой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форме. Каждому учащемуся</a:t>
            </a:r>
          </a:p>
          <a:p>
            <a:pPr marL="0" marR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необходим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личный</a:t>
            </a: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творческий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опыт,</a:t>
            </a:r>
            <a:r>
              <a:rPr sz="2600" spc="2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но также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необходимо</a:t>
            </a:r>
          </a:p>
          <a:p>
            <a:pPr marL="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сотворчество</a:t>
            </a:r>
            <a:r>
              <a:rPr sz="26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  <a:r>
              <a:rPr sz="26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команде – совместная коллективная</a:t>
            </a:r>
            <a:r>
              <a:rPr sz="2600" spc="-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художественная</a:t>
            </a:r>
          </a:p>
          <a:p>
            <a:pPr marL="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деятельность, 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которая</a:t>
            </a:r>
            <a:r>
              <a:rPr sz="26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предусмотрена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тематическим</a:t>
            </a:r>
            <a:r>
              <a:rPr sz="2600" spc="-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планом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может</a:t>
            </a:r>
          </a:p>
          <a:p>
            <a:pPr marL="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иметь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разные</a:t>
            </a:r>
            <a:r>
              <a:rPr sz="2600" spc="-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формы</a:t>
            </a:r>
            <a:r>
              <a:rPr sz="26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организации.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2324" y="1340868"/>
            <a:ext cx="4345908" cy="1042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0" dirty="0">
                <a:solidFill>
                  <a:srgbClr val="000000"/>
                </a:solidFill>
                <a:latin typeface="OMJIJW+Arial Bold"/>
                <a:cs typeface="OMJIJW+Arial Bold"/>
              </a:rPr>
              <a:t>Первое</a:t>
            </a:r>
            <a:r>
              <a:rPr sz="3600" b="1" spc="10" dirty="0">
                <a:solidFill>
                  <a:srgbClr val="000000"/>
                </a:solidFill>
                <a:latin typeface="OMJIJW+Arial Bold"/>
                <a:cs typeface="OMJIJW+Arial Bold"/>
              </a:rPr>
              <a:t> </a:t>
            </a:r>
            <a:r>
              <a:rPr sz="3600" b="1" spc="-24" dirty="0">
                <a:solidFill>
                  <a:srgbClr val="000000"/>
                </a:solidFill>
                <a:latin typeface="OMJIJW+Arial Bold"/>
                <a:cs typeface="OMJIJW+Arial Bold"/>
              </a:rPr>
              <a:t>поколение</a:t>
            </a:r>
          </a:p>
          <a:p>
            <a:pPr marL="1432890" marR="0">
              <a:lnSpc>
                <a:spcPts val="388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6" dirty="0">
                <a:solidFill>
                  <a:srgbClr val="000000"/>
                </a:solidFill>
                <a:latin typeface="OMJIJW+Arial Bold"/>
                <a:cs typeface="OMJIJW+Arial Bold"/>
              </a:rPr>
              <a:t>ФГОС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097" y="4011395"/>
            <a:ext cx="11395656" cy="277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Были</a:t>
            </a:r>
            <a:r>
              <a:rPr sz="2800" spc="22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приняты</a:t>
            </a:r>
            <a:r>
              <a:rPr sz="2800" spc="223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  <a:r>
              <a:rPr sz="2800" spc="224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2004</a:t>
            </a:r>
            <a:r>
              <a:rPr sz="2800" spc="2254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spc="-44" dirty="0">
                <a:solidFill>
                  <a:srgbClr val="000000"/>
                </a:solidFill>
                <a:latin typeface="NRMOIM+Calibri"/>
                <a:cs typeface="NRMOIM+Calibri"/>
              </a:rPr>
              <a:t>году</a:t>
            </a:r>
            <a:r>
              <a:rPr sz="2800" spc="227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800" spc="22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назывались</a:t>
            </a:r>
            <a:r>
              <a:rPr sz="2800" spc="224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государственными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образовательными</a:t>
            </a:r>
            <a:r>
              <a:rPr sz="2800" spc="27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стандартами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  <a:r>
              <a:rPr sz="2800" spc="2718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Аббревиатура</a:t>
            </a:r>
            <a:r>
              <a:rPr sz="2800" spc="27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273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ещё</a:t>
            </a:r>
            <a:r>
              <a:rPr sz="2800" spc="27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не</a:t>
            </a:r>
          </a:p>
          <a:p>
            <a:pPr marL="228600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использовалась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  <a:r>
              <a:rPr sz="2800" spc="1768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Основной</a:t>
            </a:r>
            <a:r>
              <a:rPr sz="2800" spc="176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NRMOIM+Calibri"/>
                <a:cs typeface="NRMOIM+Calibri"/>
              </a:rPr>
              <a:t>целью</a:t>
            </a:r>
            <a:r>
              <a:rPr sz="2800" spc="179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Стандарта</a:t>
            </a:r>
            <a:r>
              <a:rPr sz="2800" spc="178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2004</a:t>
            </a:r>
            <a:r>
              <a:rPr sz="2800" spc="1769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spc="-36" dirty="0">
                <a:solidFill>
                  <a:srgbClr val="000000"/>
                </a:solidFill>
                <a:latin typeface="NRMOIM+Calibri"/>
                <a:cs typeface="NRMOIM+Calibri"/>
              </a:rPr>
              <a:t>года</a:t>
            </a:r>
            <a:r>
              <a:rPr sz="2800" spc="180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был</a:t>
            </a:r>
            <a:r>
              <a:rPr sz="2800" spc="177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не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личностный,</a:t>
            </a:r>
            <a:r>
              <a:rPr sz="2800" spc="9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а</a:t>
            </a:r>
            <a:r>
              <a:rPr sz="2800" spc="9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предметный</a:t>
            </a:r>
            <a:r>
              <a:rPr sz="2800" b="1" spc="933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spc="-22" dirty="0">
                <a:solidFill>
                  <a:srgbClr val="000000"/>
                </a:solidFill>
                <a:latin typeface="EIBMNW+Calibri Bold"/>
                <a:cs typeface="EIBMNW+Calibri Bold"/>
              </a:rPr>
              <a:t>результат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,</a:t>
            </a:r>
            <a:r>
              <a:rPr sz="2800" spc="912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ввиду</a:t>
            </a:r>
            <a:r>
              <a:rPr sz="2800" spc="9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чего</a:t>
            </a:r>
            <a:r>
              <a:rPr sz="2800" spc="9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Стандарт</a:t>
            </a:r>
            <a:r>
              <a:rPr sz="2800" spc="9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быстро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устарел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  <a:r>
              <a:rPr sz="2800" spc="1252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Во</a:t>
            </a:r>
            <a:r>
              <a:rPr sz="2800" spc="123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4" dirty="0">
                <a:solidFill>
                  <a:srgbClr val="000000"/>
                </a:solidFill>
                <a:latin typeface="NRMOIM+Calibri"/>
                <a:cs typeface="NRMOIM+Calibri"/>
              </a:rPr>
              <a:t>главу</a:t>
            </a:r>
            <a:r>
              <a:rPr sz="2800" spc="126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ставился</a:t>
            </a:r>
            <a:r>
              <a:rPr sz="2800" spc="12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набор</a:t>
            </a:r>
            <a:r>
              <a:rPr sz="2800" spc="123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информации,</a:t>
            </a:r>
            <a:r>
              <a:rPr sz="2800" spc="124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обязательной</a:t>
            </a:r>
            <a:r>
              <a:rPr sz="2800" spc="124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для</a:t>
            </a:r>
          </a:p>
          <a:p>
            <a:pPr marL="22860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изучения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  <a:r>
              <a:rPr sz="2800" spc="1300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Подробно</a:t>
            </a:r>
            <a:r>
              <a:rPr sz="2800" spc="130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описывалось</a:t>
            </a:r>
            <a:r>
              <a:rPr sz="2800" spc="127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содержание</a:t>
            </a:r>
            <a:r>
              <a:rPr sz="2800" spc="130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образование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:</a:t>
            </a:r>
            <a:r>
              <a:rPr sz="2800" spc="1282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темы,</a:t>
            </a:r>
          </a:p>
          <a:p>
            <a:pPr marL="22860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дидактические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единицы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36825" y="423318"/>
            <a:ext cx="7402141" cy="175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581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spc="-39" dirty="0">
                <a:solidFill>
                  <a:srgbClr val="0070C0"/>
                </a:solidFill>
                <a:latin typeface="VTRSLH+Calibri Light"/>
                <a:cs typeface="VTRSLH+Calibri Light"/>
              </a:rPr>
              <a:t>МЕСТО</a:t>
            </a:r>
            <a:r>
              <a:rPr sz="4000" spc="-6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9" dirty="0">
                <a:solidFill>
                  <a:srgbClr val="0070C0"/>
                </a:solidFill>
                <a:latin typeface="VTRSLH+Calibri Light"/>
                <a:cs typeface="VTRSLH+Calibri Light"/>
              </a:rPr>
              <a:t>ПРЕДМЕТА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sz="4000" spc="-41" dirty="0">
                <a:solidFill>
                  <a:srgbClr val="0070C0"/>
                </a:solidFill>
                <a:latin typeface="VTRSLH+Calibri Light"/>
                <a:cs typeface="VTRSLH+Calibri Light"/>
              </a:rPr>
              <a:t>«ИЗОБРАЗИТЕЛЬНОЕ</a:t>
            </a:r>
            <a:r>
              <a:rPr sz="4000" spc="-60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9" dirty="0">
                <a:solidFill>
                  <a:srgbClr val="0070C0"/>
                </a:solidFill>
                <a:latin typeface="VTRSLH+Calibri Light"/>
                <a:cs typeface="VTRSLH+Calibri Light"/>
              </a:rPr>
              <a:t>ИСКУССТВО»</a:t>
            </a:r>
          </a:p>
          <a:p>
            <a:pPr marL="1545716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VTRSLH+Calibri Light"/>
                <a:cs typeface="VTRSLH+Calibri Light"/>
              </a:rPr>
              <a:t>В</a:t>
            </a:r>
            <a:r>
              <a:rPr sz="4000" spc="-56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7" dirty="0">
                <a:solidFill>
                  <a:srgbClr val="0070C0"/>
                </a:solidFill>
                <a:latin typeface="VTRSLH+Calibri Light"/>
                <a:cs typeface="VTRSLH+Calibri Light"/>
              </a:rPr>
              <a:t>УЧЕБНОМ</a:t>
            </a:r>
            <a:r>
              <a:rPr sz="4000" spc="-83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5" dirty="0">
                <a:solidFill>
                  <a:srgbClr val="0070C0"/>
                </a:solidFill>
                <a:latin typeface="VTRSLH+Calibri Light"/>
                <a:cs typeface="VTRSLH+Calibri Light"/>
              </a:rPr>
              <a:t>ПЛАНЕ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2846170"/>
            <a:ext cx="10395172" cy="2776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Содержание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</a:t>
            </a:r>
            <a:r>
              <a:rPr sz="28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«Изобразительное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искусство»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структурировано</a:t>
            </a:r>
            <a:r>
              <a:rPr sz="2800" spc="5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NRMOIM+Calibri"/>
                <a:cs typeface="NRMOIM+Calibri"/>
              </a:rPr>
              <a:t>как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система тематических </a:t>
            </a:r>
            <a:r>
              <a:rPr sz="2800" spc="-27" dirty="0">
                <a:solidFill>
                  <a:srgbClr val="000000"/>
                </a:solidFill>
                <a:latin typeface="NRMOIM+Calibri"/>
                <a:cs typeface="NRMOIM+Calibri"/>
              </a:rPr>
              <a:t>модулей.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67" dirty="0">
                <a:solidFill>
                  <a:srgbClr val="000000"/>
                </a:solidFill>
                <a:latin typeface="NRMOIM+Calibri"/>
                <a:cs typeface="NRMOIM+Calibri"/>
              </a:rPr>
              <a:t>Три</a:t>
            </a:r>
            <a:r>
              <a:rPr sz="2800" spc="7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8" dirty="0">
                <a:solidFill>
                  <a:srgbClr val="000000"/>
                </a:solidFill>
                <a:latin typeface="NRMOIM+Calibri"/>
                <a:cs typeface="NRMOIM+Calibri"/>
              </a:rPr>
              <a:t>модуля</a:t>
            </a:r>
          </a:p>
          <a:p>
            <a:pPr marL="228904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27" dirty="0">
                <a:solidFill>
                  <a:srgbClr val="000000"/>
                </a:solidFill>
                <a:latin typeface="NRMOIM+Calibri"/>
                <a:cs typeface="NRMOIM+Calibri"/>
              </a:rPr>
              <a:t>входят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учебный план 5–7</a:t>
            </a:r>
            <a:r>
              <a:rPr sz="28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классов программы основного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общего</a:t>
            </a:r>
          </a:p>
          <a:p>
            <a:pPr marL="22890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образования в объёме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102</a:t>
            </a:r>
            <a:r>
              <a:rPr sz="2800" spc="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учебных часов, не менее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1 учебного</a:t>
            </a:r>
          </a:p>
          <a:p>
            <a:pPr marL="22890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часа в </a:t>
            </a:r>
            <a:r>
              <a:rPr sz="2800" spc="-22" dirty="0">
                <a:solidFill>
                  <a:srgbClr val="000000"/>
                </a:solidFill>
                <a:latin typeface="NRMOIM+Calibri"/>
                <a:cs typeface="NRMOIM+Calibri"/>
              </a:rPr>
              <a:t>неделю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качестве инвариантных. Четвёртый</a:t>
            </a:r>
            <a:r>
              <a:rPr sz="28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8" dirty="0">
                <a:solidFill>
                  <a:srgbClr val="000000"/>
                </a:solidFill>
                <a:latin typeface="NRMOIM+Calibri"/>
                <a:cs typeface="NRMOIM+Calibri"/>
              </a:rPr>
              <a:t>модуль</a:t>
            </a:r>
          </a:p>
          <a:p>
            <a:pPr marL="22890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предлагается в качестве вариативного (для соответствующих</a:t>
            </a:r>
          </a:p>
          <a:p>
            <a:pPr marL="22890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вариантов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учебного плана).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454131"/>
            <a:ext cx="10411554" cy="1288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Учебный материал</a:t>
            </a:r>
            <a:r>
              <a:rPr sz="24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NRMOIM+Calibri"/>
                <a:cs typeface="NRMOIM+Calibri"/>
              </a:rPr>
              <a:t>каждого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b="1" spc="-34" dirty="0">
                <a:solidFill>
                  <a:srgbClr val="000000"/>
                </a:solidFill>
                <a:latin typeface="EIBMNW+Calibri Bold"/>
                <a:cs typeface="EIBMNW+Calibri Bold"/>
              </a:rPr>
              <a:t>модуля</a:t>
            </a:r>
            <a:r>
              <a:rPr sz="2400" b="1" spc="34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NRMOIM+Calibri"/>
                <a:cs typeface="NRMOIM+Calibri"/>
              </a:rPr>
              <a:t>разделён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на тематические</a:t>
            </a:r>
            <a:r>
              <a:rPr sz="24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блоки, </a:t>
            </a:r>
            <a:r>
              <a:rPr sz="2400" spc="-15" dirty="0">
                <a:solidFill>
                  <a:srgbClr val="000000"/>
                </a:solidFill>
                <a:latin typeface="NRMOIM+Calibri"/>
                <a:cs typeface="NRMOIM+Calibri"/>
              </a:rPr>
              <a:t>которые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могут быть</a:t>
            </a:r>
            <a:r>
              <a:rPr sz="2400" spc="-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основанием для</a:t>
            </a:r>
            <a:r>
              <a:rPr sz="24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организации проектной деятельности,</a:t>
            </a:r>
            <a:r>
              <a:rPr sz="2400" spc="-14" dirty="0">
                <a:solidFill>
                  <a:srgbClr val="000000"/>
                </a:solidFill>
                <a:latin typeface="NRMOIM+Calibri"/>
                <a:cs typeface="NRMOIM+Calibri"/>
              </a:rPr>
              <a:t> которая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включает в себя</a:t>
            </a:r>
            <a:r>
              <a:rPr sz="2400" spc="-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NRMOIM+Calibri"/>
                <a:cs typeface="NRMOIM+Calibri"/>
              </a:rPr>
              <a:t>как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исследовательскую,</a:t>
            </a:r>
            <a:r>
              <a:rPr sz="24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так и </a:t>
            </a:r>
            <a:r>
              <a:rPr sz="2400" spc="-11" dirty="0">
                <a:solidFill>
                  <a:srgbClr val="000000"/>
                </a:solidFill>
                <a:latin typeface="NRMOIM+Calibri"/>
                <a:cs typeface="NRMOIM+Calibri"/>
              </a:rPr>
              <a:t>художественно</a:t>
            </a:r>
            <a:r>
              <a:rPr sz="24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творческую</a:t>
            </a:r>
          </a:p>
          <a:p>
            <a:pPr marL="0" marR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деятельность,а также</a:t>
            </a:r>
            <a:r>
              <a:rPr sz="24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презентацию </a:t>
            </a:r>
            <a:r>
              <a:rPr sz="2400" spc="-17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результата</a:t>
            </a:r>
            <a:r>
              <a:rPr sz="24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2043628"/>
            <a:ext cx="10211540" cy="1873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8" dirty="0">
                <a:solidFill>
                  <a:srgbClr val="000000"/>
                </a:solidFill>
                <a:latin typeface="NRMOIM+Calibri"/>
                <a:cs typeface="NRMOIM+Calibri"/>
              </a:rPr>
              <a:t>Однако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NRMOIM+Calibri"/>
                <a:cs typeface="NRMOIM+Calibri"/>
              </a:rPr>
              <a:t>необходимо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различать</a:t>
            </a:r>
            <a:r>
              <a:rPr sz="24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и сочетать в</a:t>
            </a:r>
            <a:r>
              <a:rPr sz="24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учебном процессе</a:t>
            </a:r>
          </a:p>
          <a:p>
            <a:pPr marL="0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историко</a:t>
            </a:r>
            <a:r>
              <a:rPr sz="2400" b="1" dirty="0">
                <a:solidFill>
                  <a:srgbClr val="000000"/>
                </a:solidFill>
                <a:latin typeface="QLQORR+Calibri Bold"/>
                <a:cs typeface="QLQORR+Calibri Bold"/>
              </a:rPr>
              <a:t>-</a:t>
            </a:r>
            <a:r>
              <a:rPr sz="24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культурологическую</a:t>
            </a:r>
            <a:r>
              <a:rPr sz="2400" dirty="0">
                <a:solidFill>
                  <a:srgbClr val="000000"/>
                </a:solidFill>
                <a:latin typeface="GFDRLA+Calibri"/>
                <a:cs typeface="GFDRLA+Calibri"/>
              </a:rPr>
              <a:t>,</a:t>
            </a:r>
            <a:r>
              <a:rPr sz="2400" spc="-37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искусствоведческую</a:t>
            </a:r>
            <a:r>
              <a:rPr sz="2400" b="1" spc="-35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исследовательскую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работу учащихся</a:t>
            </a:r>
            <a:r>
              <a:rPr sz="2400" b="1" spc="-15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и собственно</a:t>
            </a:r>
            <a:r>
              <a:rPr sz="2400" b="1" spc="-22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400" b="1" spc="-14" dirty="0">
                <a:solidFill>
                  <a:srgbClr val="000000"/>
                </a:solidFill>
                <a:latin typeface="EIBMNW+Calibri Bold"/>
                <a:cs typeface="EIBMNW+Calibri Bold"/>
              </a:rPr>
              <a:t>художественную</a:t>
            </a:r>
            <a:r>
              <a:rPr sz="2400" b="1" spc="26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проектную деятельность,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5" dirty="0">
                <a:solidFill>
                  <a:srgbClr val="000000"/>
                </a:solidFill>
                <a:latin typeface="NRMOIM+Calibri"/>
                <a:cs typeface="NRMOIM+Calibri"/>
              </a:rPr>
              <a:t>продуктом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NRMOIM+Calibri"/>
                <a:cs typeface="NRMOIM+Calibri"/>
              </a:rPr>
              <a:t>которой</a:t>
            </a:r>
            <a:r>
              <a:rPr sz="24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является</a:t>
            </a:r>
            <a:r>
              <a:rPr sz="24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созданное на основе композиционного поиска</a:t>
            </a:r>
          </a:p>
          <a:p>
            <a:pPr marL="0" marR="0">
              <a:lnSpc>
                <a:spcPts val="2304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учебное </a:t>
            </a:r>
            <a:r>
              <a:rPr sz="2400" spc="-11" dirty="0">
                <a:solidFill>
                  <a:srgbClr val="000000"/>
                </a:solidFill>
                <a:latin typeface="NRMOIM+Calibri"/>
                <a:cs typeface="NRMOIM+Calibri"/>
              </a:rPr>
              <a:t>художественное</a:t>
            </a:r>
            <a:r>
              <a:rPr sz="24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произведение</a:t>
            </a:r>
            <a:r>
              <a:rPr sz="24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(индивидуальное или коллективное,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на плоскости</a:t>
            </a:r>
            <a:r>
              <a:rPr sz="24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или в объёме,</a:t>
            </a:r>
            <a:r>
              <a:rPr sz="24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макете</a:t>
            </a:r>
            <a:r>
              <a:rPr sz="2400" dirty="0">
                <a:solidFill>
                  <a:srgbClr val="000000"/>
                </a:solidFill>
                <a:latin typeface="GFDRLA+Calibri"/>
                <a:cs typeface="GFDRLA+Calibri"/>
              </a:rPr>
              <a:t>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928217"/>
            <a:ext cx="822005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Большое значение имеет связь</a:t>
            </a:r>
            <a:r>
              <a:rPr sz="24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с </a:t>
            </a:r>
            <a:r>
              <a:rPr sz="24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внеурочной деятельностью</a:t>
            </a:r>
            <a:r>
              <a:rPr sz="2400" dirty="0">
                <a:solidFill>
                  <a:srgbClr val="000000"/>
                </a:solidFill>
                <a:latin typeface="GFDRLA+Calibri"/>
                <a:cs typeface="GFDRLA+Calibri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4220825"/>
            <a:ext cx="8084674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активная</a:t>
            </a:r>
            <a:r>
              <a:rPr sz="24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NRMOIM+Calibri"/>
                <a:cs typeface="NRMOIM+Calibri"/>
              </a:rPr>
              <a:t>социокультурная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деятельность,</a:t>
            </a:r>
            <a:r>
              <a:rPr sz="24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в процессе </a:t>
            </a:r>
            <a:r>
              <a:rPr sz="2400" spc="-15" dirty="0">
                <a:solidFill>
                  <a:srgbClr val="000000"/>
                </a:solidFill>
                <a:latin typeface="NRMOIM+Calibri"/>
                <a:cs typeface="NRMOIM+Calibri"/>
              </a:rPr>
              <a:t>которой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4513433"/>
            <a:ext cx="10421875" cy="99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обучающиеся</a:t>
            </a:r>
            <a:r>
              <a:rPr sz="24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участвуют</a:t>
            </a:r>
            <a:r>
              <a:rPr sz="24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  <a:r>
              <a:rPr sz="24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оформлении</a:t>
            </a:r>
            <a:r>
              <a:rPr sz="24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общешкольных событий и праздников,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в организации выставок</a:t>
            </a:r>
            <a:r>
              <a:rPr sz="2400" spc="-16" dirty="0">
                <a:solidFill>
                  <a:srgbClr val="000000"/>
                </a:solidFill>
                <a:latin typeface="NRMOIM+Calibri"/>
                <a:cs typeface="NRMOIM+Calibri"/>
              </a:rPr>
              <a:t> детского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NRMOIM+Calibri"/>
                <a:cs typeface="NRMOIM+Calibri"/>
              </a:rPr>
              <a:t>художественного</a:t>
            </a:r>
            <a:r>
              <a:rPr sz="24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творчества,</a:t>
            </a:r>
            <a:r>
              <a:rPr sz="24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  <a:r>
              <a:rPr sz="24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конкурсах, а</a:t>
            </a:r>
          </a:p>
          <a:p>
            <a:pPr marL="0" marR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также смотрят</a:t>
            </a:r>
            <a:r>
              <a:rPr sz="24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памятники архитектуры, посещают </a:t>
            </a:r>
            <a:r>
              <a:rPr sz="2400" spc="-12" dirty="0">
                <a:solidFill>
                  <a:srgbClr val="000000"/>
                </a:solidFill>
                <a:latin typeface="NRMOIM+Calibri"/>
                <a:cs typeface="NRMOIM+Calibri"/>
              </a:rPr>
              <a:t>художественные</a:t>
            </a:r>
            <a:r>
              <a:rPr sz="2400" dirty="0">
                <a:solidFill>
                  <a:srgbClr val="000000"/>
                </a:solidFill>
                <a:latin typeface="NRMOIM+Calibri"/>
                <a:cs typeface="NRMOIM+Calibri"/>
              </a:rPr>
              <a:t> музеи.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979615"/>
            <a:ext cx="8492012" cy="47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 разработке</a:t>
            </a:r>
            <a:r>
              <a:rPr sz="2800" spc="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рабочей программы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в </a:t>
            </a:r>
            <a:r>
              <a:rPr sz="2800" b="1" spc="-10" dirty="0">
                <a:solidFill>
                  <a:srgbClr val="000000"/>
                </a:solidFill>
                <a:latin typeface="EIBMNW+Calibri Bold"/>
                <a:cs typeface="EIBMNW+Calibri Bold"/>
              </a:rPr>
              <a:t>тематическом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544" y="1321535"/>
            <a:ext cx="10182434" cy="81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планировании</a:t>
            </a:r>
            <a:r>
              <a:rPr sz="2800" b="1" spc="57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должны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быть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учтены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возможности использования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электронных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(цифровых)</a:t>
            </a:r>
            <a:r>
              <a:rPr sz="28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ресурсов,</a:t>
            </a:r>
            <a:r>
              <a:rPr sz="28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являющихся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44" y="1979927"/>
            <a:ext cx="9744690" cy="1474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учебно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методическими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материалами </a:t>
            </a:r>
            <a:r>
              <a:rPr sz="3600" spc="-25" dirty="0">
                <a:solidFill>
                  <a:srgbClr val="000000"/>
                </a:solidFill>
                <a:latin typeface="NRMOIM+Calibri"/>
                <a:cs typeface="NRMOIM+Calibri"/>
              </a:rPr>
              <a:t>(мультимедийные</a:t>
            </a:r>
          </a:p>
          <a:p>
            <a:pPr marL="0" marR="0">
              <a:lnSpc>
                <a:spcPts val="3457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программы, электронные</a:t>
            </a:r>
            <a:r>
              <a:rPr sz="3600" spc="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600" dirty="0">
                <a:solidFill>
                  <a:srgbClr val="000000"/>
                </a:solidFill>
                <a:latin typeface="NRMOIM+Calibri"/>
                <a:cs typeface="NRMOIM+Calibri"/>
              </a:rPr>
              <a:t>учебники и задачники,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NRMOIM+Calibri"/>
                <a:cs typeface="NRMOIM+Calibri"/>
              </a:rPr>
              <a:t>электронные</a:t>
            </a:r>
            <a:r>
              <a:rPr sz="3600" spc="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600" spc="-14" dirty="0">
                <a:solidFill>
                  <a:srgbClr val="000000"/>
                </a:solidFill>
                <a:latin typeface="NRMOIM+Calibri"/>
                <a:cs typeface="NRMOIM+Calibri"/>
              </a:rPr>
              <a:t>библиотеки,</a:t>
            </a:r>
            <a:r>
              <a:rPr sz="3600" spc="3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600" dirty="0">
                <a:solidFill>
                  <a:srgbClr val="000000"/>
                </a:solidFill>
                <a:latin typeface="NRMOIM+Calibri"/>
                <a:cs typeface="NRMOIM+Calibri"/>
              </a:rPr>
              <a:t>виртуальные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544" y="3296917"/>
            <a:ext cx="9216270" cy="596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NRMOIM+Calibri"/>
                <a:cs typeface="NRMOIM+Calibri"/>
              </a:rPr>
              <a:t>лаборатории,</a:t>
            </a:r>
            <a:r>
              <a:rPr sz="3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600" dirty="0">
                <a:solidFill>
                  <a:srgbClr val="000000"/>
                </a:solidFill>
                <a:latin typeface="NRMOIM+Calibri"/>
                <a:cs typeface="NRMOIM+Calibri"/>
              </a:rPr>
              <a:t>игровые программы, </a:t>
            </a:r>
            <a:r>
              <a:rPr sz="3600" spc="-18" dirty="0">
                <a:solidFill>
                  <a:srgbClr val="000000"/>
                </a:solidFill>
                <a:latin typeface="NRMOIM+Calibri"/>
                <a:cs typeface="NRMOIM+Calibri"/>
              </a:rPr>
              <a:t>коллекции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544" y="3736500"/>
            <a:ext cx="10232851" cy="1617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NRMOIM+Calibri"/>
                <a:cs typeface="NRMOIM+Calibri"/>
              </a:rPr>
              <a:t>цифровых</a:t>
            </a:r>
            <a:r>
              <a:rPr sz="36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3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ресурсов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),</a:t>
            </a:r>
            <a:r>
              <a:rPr sz="28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используемыми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для обучения</a:t>
            </a:r>
            <a:r>
              <a:rPr sz="28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воспитания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различных</a:t>
            </a:r>
            <a:r>
              <a:rPr sz="28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групп</a:t>
            </a:r>
            <a:r>
              <a:rPr sz="2800" spc="6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пользователей,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представленными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электронном</a:t>
            </a:r>
            <a:r>
              <a:rPr sz="2800" spc="2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(цифровом)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виде и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реализующими дидактические возможности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544" y="5223865"/>
            <a:ext cx="9421620" cy="812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63" dirty="0">
                <a:solidFill>
                  <a:srgbClr val="000000"/>
                </a:solidFill>
                <a:latin typeface="NRMOIM+Calibri"/>
                <a:cs typeface="NRMOIM+Calibri"/>
              </a:rPr>
              <a:t>ИКТ,</a:t>
            </a:r>
            <a:r>
              <a:rPr sz="2800" spc="6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содержание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NRMOIM+Calibri"/>
                <a:cs typeface="NRMOIM+Calibri"/>
              </a:rPr>
              <a:t>которых</a:t>
            </a:r>
            <a:r>
              <a:rPr sz="2800" spc="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соответствует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законодательству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об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образовании.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5153" y="649154"/>
            <a:ext cx="6600271" cy="721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Понятие</a:t>
            </a:r>
            <a:r>
              <a:rPr sz="4400" spc="-65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8" dirty="0">
                <a:solidFill>
                  <a:srgbClr val="0070C0"/>
                </a:solidFill>
                <a:latin typeface="VTRSLH+Calibri Light"/>
                <a:cs typeface="VTRSLH+Calibri Light"/>
              </a:rPr>
              <a:t>«учебный</a:t>
            </a:r>
            <a:r>
              <a:rPr sz="4400" spc="-56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7" dirty="0">
                <a:solidFill>
                  <a:srgbClr val="0070C0"/>
                </a:solidFill>
                <a:latin typeface="VTRSLH+Calibri Light"/>
                <a:cs typeface="VTRSLH+Calibri Light"/>
              </a:rPr>
              <a:t>модуль»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9970549" cy="328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38" dirty="0">
                <a:solidFill>
                  <a:srgbClr val="000000"/>
                </a:solidFill>
                <a:latin typeface="NRMOIM+Calibri"/>
                <a:cs typeface="NRMOIM+Calibri"/>
              </a:rPr>
              <a:t>под</a:t>
            </a:r>
            <a:r>
              <a:rPr sz="2800" spc="4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термином </a:t>
            </a:r>
            <a:r>
              <a:rPr sz="2800" spc="-22" dirty="0">
                <a:solidFill>
                  <a:srgbClr val="000000"/>
                </a:solidFill>
                <a:latin typeface="NRMOIM+Calibri"/>
                <a:cs typeface="NRMOIM+Calibri"/>
              </a:rPr>
              <a:t>«модульное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обучение» понимают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технологию</a:t>
            </a:r>
          </a:p>
          <a:p>
            <a:pPr marL="228904" marR="0">
              <a:lnSpc>
                <a:spcPts val="30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обучения</a:t>
            </a:r>
            <a:r>
              <a:rPr sz="28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учащихся,</a:t>
            </a:r>
            <a:r>
              <a:rPr sz="28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основными средствами </a:t>
            </a:r>
            <a:r>
              <a:rPr sz="2800" spc="-21" dirty="0">
                <a:solidFill>
                  <a:srgbClr val="000000"/>
                </a:solidFill>
                <a:latin typeface="NRMOIM+Calibri"/>
                <a:cs typeface="NRMOIM+Calibri"/>
              </a:rPr>
              <a:t>которого</a:t>
            </a:r>
            <a:r>
              <a:rPr sz="2800" spc="4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являются</a:t>
            </a:r>
          </a:p>
          <a:p>
            <a:pPr marL="22890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38" dirty="0">
                <a:solidFill>
                  <a:srgbClr val="000000"/>
                </a:solidFill>
                <a:latin typeface="NRMOIM+Calibri"/>
                <a:cs typeface="NRMOIM+Calibri"/>
              </a:rPr>
              <a:t>модуль</a:t>
            </a:r>
            <a:r>
              <a:rPr sz="28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</a:t>
            </a:r>
            <a:r>
              <a:rPr sz="2800" spc="-24" dirty="0">
                <a:solidFill>
                  <a:srgbClr val="000000"/>
                </a:solidFill>
                <a:latin typeface="NRMOIM+Calibri"/>
                <a:cs typeface="NRMOIM+Calibri"/>
              </a:rPr>
              <a:t>модульная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программа.</a:t>
            </a:r>
          </a:p>
          <a:p>
            <a:pPr marL="0" marR="0">
              <a:lnSpc>
                <a:spcPts val="3416"/>
              </a:lnSpc>
              <a:spcBef>
                <a:spcPts val="61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рамках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обновленных </a:t>
            </a:r>
            <a:r>
              <a:rPr sz="2800" spc="-35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130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NRMOIM+Calibri"/>
                <a:cs typeface="NRMOIM+Calibri"/>
              </a:rPr>
              <a:t>под</a:t>
            </a:r>
            <a:r>
              <a:rPr sz="2800" spc="5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NRMOIM+Calibri"/>
                <a:cs typeface="NRMOIM+Calibri"/>
              </a:rPr>
              <a:t>модулем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понимается</a:t>
            </a:r>
          </a:p>
          <a:p>
            <a:pPr marL="22890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целостный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набор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подлежащих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освоению умений,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знаний,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отношений и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опыта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(компетенций),</a:t>
            </a:r>
            <a:r>
              <a:rPr sz="2800" spc="66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NRMOIM+Calibri"/>
                <a:cs typeface="NRMOIM+Calibri"/>
              </a:rPr>
              <a:t>которым</a:t>
            </a:r>
            <a:r>
              <a:rPr sz="2800" spc="4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NRMOIM+Calibri"/>
                <a:cs typeface="NRMOIM+Calibri"/>
              </a:rPr>
              <a:t>должен</a:t>
            </a:r>
          </a:p>
          <a:p>
            <a:pPr marL="22890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соответствовать обучающийся по завершению </a:t>
            </a:r>
            <a:r>
              <a:rPr sz="2800" spc="-32" dirty="0">
                <a:solidFill>
                  <a:srgbClr val="000000"/>
                </a:solidFill>
                <a:latin typeface="NRMOIM+Calibri"/>
                <a:cs typeface="NRMOIM+Calibri"/>
              </a:rPr>
              <a:t>модуля,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</a:p>
          <a:p>
            <a:pPr marL="228904" marR="0">
              <a:lnSpc>
                <a:spcPts val="30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представляющий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составную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часть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более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общей функции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8077" y="180761"/>
            <a:ext cx="7052403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7" dirty="0">
                <a:solidFill>
                  <a:srgbClr val="0070C0"/>
                </a:solidFill>
                <a:latin typeface="VTRSLH+Calibri Light"/>
                <a:cs typeface="VTRSLH+Calibri Light"/>
              </a:rPr>
              <a:t>Модуль</a:t>
            </a:r>
            <a:r>
              <a:rPr sz="3200" spc="-45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VTRSLH+Calibri Light"/>
                <a:cs typeface="VTRSLH+Calibri Light"/>
              </a:rPr>
              <a:t>(от</a:t>
            </a:r>
            <a:r>
              <a:rPr sz="3200" spc="-5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3200" spc="-24" dirty="0">
                <a:solidFill>
                  <a:srgbClr val="0070C0"/>
                </a:solidFill>
                <a:latin typeface="VTRSLH+Calibri Light"/>
                <a:cs typeface="VTRSLH+Calibri Light"/>
              </a:rPr>
              <a:t>латинского</a:t>
            </a:r>
            <a:r>
              <a:rPr sz="3200" spc="-44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3200" spc="-19" dirty="0">
                <a:solidFill>
                  <a:srgbClr val="0070C0"/>
                </a:solidFill>
                <a:latin typeface="GQGLGS+Calibri Light"/>
                <a:cs typeface="GQGLGS+Calibri Light"/>
              </a:rPr>
              <a:t>modulus</a:t>
            </a:r>
            <a:r>
              <a:rPr sz="3200" spc="-56" dirty="0">
                <a:solidFill>
                  <a:srgbClr val="0070C0"/>
                </a:solidFill>
                <a:latin typeface="GQGLGS+Calibri Light"/>
                <a:cs typeface="GQGLGS+Calibri Light"/>
              </a:rPr>
              <a:t> </a:t>
            </a:r>
            <a:r>
              <a:rPr sz="3200" dirty="0">
                <a:solidFill>
                  <a:srgbClr val="0070C0"/>
                </a:solidFill>
                <a:latin typeface="GQGLGS+Calibri Light"/>
                <a:cs typeface="GQGLGS+Calibri Light"/>
              </a:rPr>
              <a:t>-</a:t>
            </a:r>
            <a:r>
              <a:rPr sz="3200" spc="-21" dirty="0">
                <a:solidFill>
                  <a:srgbClr val="0070C0"/>
                </a:solidFill>
                <a:latin typeface="GQGLGS+Calibri Light"/>
                <a:cs typeface="GQGLGS+Calibri Light"/>
              </a:rPr>
              <a:t> </a:t>
            </a:r>
            <a:r>
              <a:rPr sz="3200" spc="-23" dirty="0">
                <a:solidFill>
                  <a:srgbClr val="0070C0"/>
                </a:solidFill>
                <a:latin typeface="VTRSLH+Calibri Light"/>
                <a:cs typeface="VTRSLH+Calibri Light"/>
              </a:rPr>
              <a:t>мера)</a:t>
            </a:r>
            <a:r>
              <a:rPr sz="3200" spc="-3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3200" dirty="0">
                <a:solidFill>
                  <a:srgbClr val="0070C0"/>
                </a:solidFill>
                <a:latin typeface="VTRSLH+Calibri Light"/>
                <a:cs typeface="VTRSLH+Calibri Light"/>
              </a:rPr>
              <a:t>–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1797" y="619382"/>
            <a:ext cx="8571954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5" dirty="0">
                <a:solidFill>
                  <a:srgbClr val="0070C0"/>
                </a:solidFill>
                <a:latin typeface="VTRSLH+Calibri Light"/>
                <a:cs typeface="VTRSLH+Calibri Light"/>
              </a:rPr>
              <a:t>отделяемая,</a:t>
            </a:r>
            <a:r>
              <a:rPr sz="3200" spc="-29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3200" spc="-25" dirty="0">
                <a:solidFill>
                  <a:srgbClr val="0070C0"/>
                </a:solidFill>
                <a:latin typeface="VTRSLH+Calibri Light"/>
                <a:cs typeface="VTRSLH+Calibri Light"/>
              </a:rPr>
              <a:t>относительно</a:t>
            </a:r>
            <a:r>
              <a:rPr sz="3200" spc="-5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3200" spc="-26" dirty="0">
                <a:solidFill>
                  <a:srgbClr val="0070C0"/>
                </a:solidFill>
                <a:latin typeface="VTRSLH+Calibri Light"/>
                <a:cs typeface="VTRSLH+Calibri Light"/>
              </a:rPr>
              <a:t>самостоятельная</a:t>
            </a:r>
            <a:r>
              <a:rPr sz="3200" spc="-47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3200" spc="-18" dirty="0">
                <a:solidFill>
                  <a:srgbClr val="0070C0"/>
                </a:solidFill>
                <a:latin typeface="VTRSLH+Calibri Light"/>
                <a:cs typeface="VTRSLH+Calibri Light"/>
              </a:rPr>
              <a:t>часть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7913" y="1058839"/>
            <a:ext cx="8161956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4" dirty="0">
                <a:solidFill>
                  <a:srgbClr val="0070C0"/>
                </a:solidFill>
                <a:latin typeface="VTRSLH+Calibri Light"/>
                <a:cs typeface="VTRSLH+Calibri Light"/>
              </a:rPr>
              <a:t>какой</a:t>
            </a:r>
            <a:r>
              <a:rPr sz="3200" spc="-20" dirty="0">
                <a:solidFill>
                  <a:srgbClr val="0070C0"/>
                </a:solidFill>
                <a:latin typeface="GQGLGS+Calibri Light"/>
                <a:cs typeface="GQGLGS+Calibri Light"/>
              </a:rPr>
              <a:t>-</a:t>
            </a:r>
            <a:r>
              <a:rPr sz="3200" spc="-25" dirty="0">
                <a:solidFill>
                  <a:srgbClr val="0070C0"/>
                </a:solidFill>
                <a:latin typeface="VTRSLH+Calibri Light"/>
                <a:cs typeface="VTRSLH+Calibri Light"/>
              </a:rPr>
              <a:t>либо</a:t>
            </a:r>
            <a:r>
              <a:rPr sz="3200" spc="-4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3200" spc="-22" dirty="0">
                <a:solidFill>
                  <a:srgbClr val="0070C0"/>
                </a:solidFill>
                <a:latin typeface="VTRSLH+Calibri Light"/>
                <a:cs typeface="VTRSLH+Calibri Light"/>
              </a:rPr>
              <a:t>системы,</a:t>
            </a:r>
            <a:r>
              <a:rPr sz="3200" spc="-26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3200" spc="-21" dirty="0">
                <a:solidFill>
                  <a:srgbClr val="0070C0"/>
                </a:solidFill>
                <a:latin typeface="VTRSLH+Calibri Light"/>
                <a:cs typeface="VTRSLH+Calibri Light"/>
              </a:rPr>
              <a:t>организации,</a:t>
            </a:r>
            <a:r>
              <a:rPr sz="3200" spc="-31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3200" spc="-20" dirty="0">
                <a:solidFill>
                  <a:srgbClr val="0070C0"/>
                </a:solidFill>
                <a:latin typeface="VTRSLH+Calibri Light"/>
                <a:cs typeface="VTRSLH+Calibri Light"/>
              </a:rPr>
              <a:t>устройства»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02353" y="1527960"/>
            <a:ext cx="413910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0070C0"/>
                </a:solidFill>
                <a:latin typeface="VTRSLH+Calibri Light"/>
                <a:cs typeface="VTRSLH+Calibri Light"/>
              </a:rPr>
              <a:t>(Современный</a:t>
            </a:r>
            <a:r>
              <a:rPr sz="1400" spc="-52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1400" dirty="0">
                <a:solidFill>
                  <a:srgbClr val="0070C0"/>
                </a:solidFill>
                <a:latin typeface="VTRSLH+Calibri Light"/>
                <a:cs typeface="VTRSLH+Calibri Light"/>
              </a:rPr>
              <a:t>словарь</a:t>
            </a:r>
            <a:r>
              <a:rPr sz="1400" spc="-50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1400" spc="-12" dirty="0">
                <a:solidFill>
                  <a:srgbClr val="0070C0"/>
                </a:solidFill>
                <a:latin typeface="VTRSLH+Calibri Light"/>
                <a:cs typeface="VTRSLH+Calibri Light"/>
              </a:rPr>
              <a:t>иностранных</a:t>
            </a:r>
            <a:r>
              <a:rPr sz="1400" spc="-3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1400" dirty="0">
                <a:solidFill>
                  <a:srgbClr val="0070C0"/>
                </a:solidFill>
                <a:latin typeface="VTRSLH+Calibri Light"/>
                <a:cs typeface="VTRSLH+Calibri Light"/>
              </a:rPr>
              <a:t>слов.</a:t>
            </a:r>
            <a:r>
              <a:rPr sz="1400" spc="-46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1400" dirty="0">
                <a:solidFill>
                  <a:srgbClr val="0070C0"/>
                </a:solidFill>
                <a:latin typeface="GQGLGS+Calibri Light"/>
                <a:cs typeface="GQGLGS+Calibri Light"/>
              </a:rPr>
              <a:t>- </a:t>
            </a:r>
            <a:r>
              <a:rPr sz="1400" dirty="0">
                <a:solidFill>
                  <a:srgbClr val="0070C0"/>
                </a:solidFill>
                <a:latin typeface="VTRSLH+Calibri Light"/>
                <a:cs typeface="VTRSLH+Calibri Light"/>
              </a:rPr>
              <a:t>М.,</a:t>
            </a:r>
            <a:r>
              <a:rPr sz="1400" spc="-29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1400" dirty="0">
                <a:solidFill>
                  <a:srgbClr val="0070C0"/>
                </a:solidFill>
                <a:latin typeface="VTRSLH+Calibri Light"/>
                <a:cs typeface="VTRSLH+Calibri Light"/>
              </a:rPr>
              <a:t>1993).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2059254"/>
            <a:ext cx="10439167" cy="139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spc="-35" dirty="0">
                <a:solidFill>
                  <a:srgbClr val="000000"/>
                </a:solidFill>
                <a:latin typeface="NRMOIM+Calibri"/>
                <a:cs typeface="NRMOIM+Calibri"/>
              </a:rPr>
              <a:t>Под</a:t>
            </a:r>
            <a:r>
              <a:rPr sz="2600" spc="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модулем</a:t>
            </a:r>
            <a:r>
              <a:rPr sz="26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традиционно понимается относительно</a:t>
            </a:r>
            <a:r>
              <a:rPr sz="26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самостоятельная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>
                <a:solidFill>
                  <a:srgbClr val="000000"/>
                </a:solidFill>
                <a:latin typeface="NRMOIM+Calibri"/>
                <a:cs typeface="NRMOIM+Calibri"/>
              </a:rPr>
              <a:t>часть </a:t>
            </a:r>
            <a:r>
              <a:rPr sz="2600" smtClean="0">
                <a:solidFill>
                  <a:srgbClr val="000000"/>
                </a:solidFill>
                <a:latin typeface="NRMOIM+Calibri"/>
                <a:cs typeface="NRMOIM+Calibri"/>
              </a:rPr>
              <a:t>какой</a:t>
            </a:r>
            <a:r>
              <a:rPr lang="ru-RU" sz="2600" dirty="0" smtClean="0">
                <a:solidFill>
                  <a:srgbClr val="000000"/>
                </a:solidFill>
                <a:latin typeface="NRMOIM+Calibri"/>
                <a:cs typeface="NRMOIM+Calibri"/>
              </a:rPr>
              <a:t>-</a:t>
            </a:r>
            <a:r>
              <a:rPr sz="2600" smtClean="0">
                <a:solidFill>
                  <a:srgbClr val="000000"/>
                </a:solidFill>
                <a:latin typeface="NRMOIM+Calibri"/>
                <a:cs typeface="NRMOIM+Calibri"/>
              </a:rPr>
              <a:t>либо</a:t>
            </a:r>
            <a:r>
              <a:rPr sz="2600" spc="-19" smtClean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системы,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единство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взаимозаменяемых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частей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чего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</a:p>
          <a:p>
            <a:pPr marL="228904" marR="0">
              <a:lnSpc>
                <a:spcPts val="249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либо.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Образовательный </a:t>
            </a:r>
            <a:r>
              <a:rPr sz="2600" spc="-36" dirty="0">
                <a:solidFill>
                  <a:srgbClr val="000000"/>
                </a:solidFill>
                <a:latin typeface="NRMOIM+Calibri"/>
                <a:cs typeface="NRMOIM+Calibri"/>
              </a:rPr>
              <a:t>модуль</a:t>
            </a:r>
            <a:r>
              <a:rPr sz="2600" spc="4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– самостоятельный целостный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блок,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самостоятельная учебная единица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знаний,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объединенных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544" y="3327476"/>
            <a:ext cx="9913968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определенной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целью,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которая</a:t>
            </a:r>
            <a:r>
              <a:rPr sz="26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является методическим</a:t>
            </a: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руководством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544" y="3644178"/>
            <a:ext cx="8319625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 изучению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этого</a:t>
            </a:r>
            <a:r>
              <a:rPr sz="26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34" dirty="0">
                <a:solidFill>
                  <a:srgbClr val="000000"/>
                </a:solidFill>
                <a:latin typeface="NRMOIM+Calibri"/>
                <a:cs typeface="NRMOIM+Calibri"/>
              </a:rPr>
              <a:t>модуля</a:t>
            </a:r>
            <a:r>
              <a:rPr sz="2600" spc="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контролем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 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его</a:t>
            </a:r>
            <a:r>
              <a:rPr sz="26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освоением.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639" y="4088207"/>
            <a:ext cx="9661285" cy="1850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Образовательный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36" dirty="0">
                <a:solidFill>
                  <a:srgbClr val="000000"/>
                </a:solidFill>
                <a:latin typeface="NRMOIM+Calibri"/>
                <a:cs typeface="NRMOIM+Calibri"/>
              </a:rPr>
              <a:t>модуль</a:t>
            </a:r>
            <a:r>
              <a:rPr sz="2600" spc="5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– 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это</a:t>
            </a:r>
            <a:r>
              <a:rPr sz="26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структурный</a:t>
            </a:r>
            <a:r>
              <a:rPr sz="2600" spc="-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элемент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программы,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направленный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на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формирование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одной</a:t>
            </a:r>
            <a:r>
              <a:rPr sz="26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компетенции</a:t>
            </a:r>
            <a:r>
              <a:rPr sz="2600" spc="-4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или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группы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компетенций</a:t>
            </a:r>
            <a:r>
              <a:rPr sz="2600" spc="-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учащегося.</a:t>
            </a:r>
          </a:p>
          <a:p>
            <a:pPr marL="0" marR="0">
              <a:lnSpc>
                <a:spcPts val="3181"/>
              </a:lnSpc>
              <a:spcBef>
                <a:spcPts val="323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Компоненты образовательного </a:t>
            </a:r>
            <a:r>
              <a:rPr sz="2600" spc="-28" dirty="0">
                <a:solidFill>
                  <a:srgbClr val="000000"/>
                </a:solidFill>
                <a:latin typeface="NRMOIM+Calibri"/>
                <a:cs typeface="NRMOIM+Calibri"/>
              </a:rPr>
              <a:t>модуля:</a:t>
            </a:r>
          </a:p>
          <a:p>
            <a:pPr marL="457454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spc="72" dirty="0">
                <a:solidFill>
                  <a:srgbClr val="000000"/>
                </a:solidFill>
                <a:latin typeface="QQTCFD+Wingdings"/>
                <a:cs typeface="QQTCFD+Wingdings"/>
              </a:rPr>
              <a:t></a:t>
            </a:r>
            <a:r>
              <a:rPr sz="2200" dirty="0">
                <a:solidFill>
                  <a:srgbClr val="000000"/>
                </a:solidFill>
                <a:latin typeface="NRMOIM+Calibri"/>
                <a:cs typeface="NRMOIM+Calibri"/>
              </a:rPr>
              <a:t>Законченный</a:t>
            </a:r>
            <a:r>
              <a:rPr sz="22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200" spc="-16" dirty="0">
                <a:solidFill>
                  <a:srgbClr val="000000"/>
                </a:solidFill>
                <a:latin typeface="NRMOIM+Calibri"/>
                <a:cs typeface="NRMOIM+Calibri"/>
              </a:rPr>
              <a:t>блок</a:t>
            </a:r>
            <a:r>
              <a:rPr sz="2200" spc="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NRMOIM+Calibri"/>
                <a:cs typeface="NRMOIM+Calibri"/>
              </a:rPr>
              <a:t>информации;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87094" y="5892023"/>
            <a:ext cx="6935364" cy="710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spc="72" dirty="0">
                <a:solidFill>
                  <a:srgbClr val="000000"/>
                </a:solidFill>
                <a:latin typeface="QQTCFD+Wingdings"/>
                <a:cs typeface="QQTCFD+Wingdings"/>
              </a:rPr>
              <a:t></a:t>
            </a:r>
            <a:r>
              <a:rPr sz="2200" spc="-10" dirty="0">
                <a:solidFill>
                  <a:srgbClr val="000000"/>
                </a:solidFill>
                <a:latin typeface="NRMOIM+Calibri"/>
                <a:cs typeface="NRMOIM+Calibri"/>
              </a:rPr>
              <a:t>Целевая</a:t>
            </a:r>
            <a:r>
              <a:rPr sz="2200" dirty="0">
                <a:solidFill>
                  <a:srgbClr val="000000"/>
                </a:solidFill>
                <a:latin typeface="NRMOIM+Calibri"/>
                <a:cs typeface="NRMOIM+Calibri"/>
              </a:rPr>
              <a:t> программа действий;</a:t>
            </a:r>
          </a:p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spc="72" dirty="0">
                <a:solidFill>
                  <a:srgbClr val="000000"/>
                </a:solidFill>
                <a:latin typeface="QQTCFD+Wingdings"/>
                <a:cs typeface="QQTCFD+Wingdings"/>
              </a:rPr>
              <a:t></a:t>
            </a:r>
            <a:r>
              <a:rPr sz="2200" dirty="0">
                <a:solidFill>
                  <a:srgbClr val="000000"/>
                </a:solidFill>
                <a:latin typeface="NRMOIM+Calibri"/>
                <a:cs typeface="NRMOIM+Calibri"/>
              </a:rPr>
              <a:t>Рекомендации</a:t>
            </a:r>
            <a:r>
              <a:rPr sz="22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NRMOIM+Calibri"/>
                <a:cs typeface="NRMOIM+Calibri"/>
              </a:rPr>
              <a:t>(советы) </a:t>
            </a:r>
            <a:r>
              <a:rPr sz="2200" spc="-10" dirty="0">
                <a:solidFill>
                  <a:srgbClr val="000000"/>
                </a:solidFill>
                <a:latin typeface="NRMOIM+Calibri"/>
                <a:cs typeface="NRMOIM+Calibri"/>
              </a:rPr>
              <a:t>педагога</a:t>
            </a:r>
            <a:r>
              <a:rPr sz="2200" spc="4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NRMOIM+Calibri"/>
                <a:cs typeface="NRMOIM+Calibri"/>
              </a:rPr>
              <a:t>по освоению </a:t>
            </a:r>
            <a:r>
              <a:rPr sz="2200" spc="-27" dirty="0">
                <a:solidFill>
                  <a:srgbClr val="000000"/>
                </a:solidFill>
                <a:latin typeface="NRMOIM+Calibri"/>
                <a:cs typeface="NRMOIM+Calibri"/>
              </a:rPr>
              <a:t>модуля.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573505"/>
            <a:ext cx="10229055" cy="1154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Зарождение </a:t>
            </a:r>
            <a:r>
              <a:rPr sz="2800" spc="-26" dirty="0">
                <a:solidFill>
                  <a:srgbClr val="000000"/>
                </a:solidFill>
                <a:latin typeface="NRMOIM+Calibri"/>
                <a:cs typeface="NRMOIM+Calibri"/>
              </a:rPr>
              <a:t>модульного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обучения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относится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 началу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70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х</a:t>
            </a:r>
            <a:r>
              <a:rPr sz="2800" spc="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4" dirty="0">
                <a:solidFill>
                  <a:srgbClr val="000000"/>
                </a:solidFill>
                <a:latin typeface="NRMOIM+Calibri"/>
                <a:cs typeface="NRMOIM+Calibri"/>
              </a:rPr>
              <a:t>годов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XX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века.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NRMOIM+Calibri"/>
                <a:cs typeface="NRMOIM+Calibri"/>
              </a:rPr>
              <a:t>Модульное</a:t>
            </a:r>
            <a:r>
              <a:rPr sz="2800" spc="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обучение возникло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как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альтернатива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традиционному обучению,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интегрируя</a:t>
            </a:r>
            <a:r>
              <a:rPr sz="2800" spc="4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себе все </a:t>
            </a:r>
            <a:r>
              <a:rPr sz="2800" spc="-43" dirty="0">
                <a:solidFill>
                  <a:srgbClr val="000000"/>
                </a:solidFill>
                <a:latin typeface="NRMOIM+Calibri"/>
                <a:cs typeface="NRMOIM+Calibri"/>
              </a:rPr>
              <a:t>то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544" y="1598014"/>
            <a:ext cx="9787818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прогрессивное,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NRMOIM+Calibri"/>
                <a:cs typeface="NRMOIM+Calibri"/>
              </a:rPr>
              <a:t>что</a:t>
            </a:r>
            <a:r>
              <a:rPr sz="2800" spc="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накоплено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теории</a:t>
            </a:r>
            <a:r>
              <a:rPr sz="2800" spc="2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практике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педагогики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065882"/>
            <a:ext cx="10478293" cy="3331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68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NRMOIM+Calibri"/>
                <a:cs typeface="NRMOIM+Calibri"/>
              </a:rPr>
              <a:t>Модульное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обучение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NRMOIM+Calibri"/>
                <a:cs typeface="NRMOIM+Calibri"/>
              </a:rPr>
              <a:t>отличается</a:t>
            </a:r>
            <a:r>
              <a:rPr sz="28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NRMOIM+Calibri"/>
                <a:cs typeface="NRMOIM+Calibri"/>
              </a:rPr>
              <a:t>от</a:t>
            </a:r>
            <a:r>
              <a:rPr sz="2800" spc="2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традиционного,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тем,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что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рамках </a:t>
            </a:r>
            <a:r>
              <a:rPr sz="2800" spc="-30" dirty="0">
                <a:solidFill>
                  <a:srgbClr val="000000"/>
                </a:solidFill>
                <a:latin typeface="NRMOIM+Calibri"/>
                <a:cs typeface="NRMOIM+Calibri"/>
              </a:rPr>
              <a:t>отдельного</a:t>
            </a:r>
            <a:r>
              <a:rPr sz="2800" spc="4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8" dirty="0">
                <a:solidFill>
                  <a:srgbClr val="000000"/>
                </a:solidFill>
                <a:latin typeface="NRMOIM+Calibri"/>
                <a:cs typeface="NRMOIM+Calibri"/>
              </a:rPr>
              <a:t>модуля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осуществляется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комплексное освоение</a:t>
            </a:r>
          </a:p>
          <a:p>
            <a:pPr marL="228904" marR="0">
              <a:lnSpc>
                <a:spcPts val="268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умений и знаний..</a:t>
            </a:r>
          </a:p>
          <a:p>
            <a:pPr marL="0" marR="0">
              <a:lnSpc>
                <a:spcPts val="3413"/>
              </a:lnSpc>
              <a:spcBef>
                <a:spcPts val="28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Особенность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NRMOIM+Calibri"/>
                <a:cs typeface="NRMOIM+Calibri"/>
              </a:rPr>
              <a:t>модульного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обучения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том,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NRMOIM+Calibri"/>
                <a:cs typeface="NRMOIM+Calibri"/>
              </a:rPr>
              <a:t>что</a:t>
            </a:r>
            <a:r>
              <a:rPr sz="2800" spc="4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учащийся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более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самостоятельно</a:t>
            </a:r>
            <a:r>
              <a:rPr sz="28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или полностью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самостоятельно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может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работать</a:t>
            </a:r>
          </a:p>
          <a:p>
            <a:pPr marL="228904" marR="0">
              <a:lnSpc>
                <a:spcPts val="268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 </a:t>
            </a:r>
            <a:r>
              <a:rPr sz="2800" spc="-24" dirty="0">
                <a:solidFill>
                  <a:srgbClr val="000000"/>
                </a:solidFill>
                <a:latin typeface="NRMOIM+Calibri"/>
                <a:cs typeface="NRMOIM+Calibri"/>
              </a:rPr>
              <a:t>модульной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программы, так </a:t>
            </a:r>
            <a:r>
              <a:rPr sz="2800" spc="-20" dirty="0">
                <a:solidFill>
                  <a:srgbClr val="000000"/>
                </a:solidFill>
                <a:latin typeface="NRMOIM+Calibri"/>
                <a:cs typeface="NRMOIM+Calibri"/>
              </a:rPr>
              <a:t>как</a:t>
            </a:r>
            <a:r>
              <a:rPr sz="2800" spc="3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каждый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8" dirty="0">
                <a:solidFill>
                  <a:srgbClr val="000000"/>
                </a:solidFill>
                <a:latin typeface="NRMOIM+Calibri"/>
                <a:cs typeface="NRMOIM+Calibri"/>
              </a:rPr>
              <a:t>модуль</a:t>
            </a:r>
            <a:r>
              <a:rPr sz="28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включает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</a:p>
          <a:p>
            <a:pPr marL="228904" marR="0">
              <a:lnSpc>
                <a:spcPts val="269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себя 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целевую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программу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действий,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банк информации и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6" dirty="0">
                <a:solidFill>
                  <a:srgbClr val="000000"/>
                </a:solidFill>
                <a:latin typeface="NRMOIM+Calibri"/>
                <a:cs typeface="NRMOIM+Calibri"/>
              </a:rPr>
              <a:t>методическое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NRMOIM+Calibri"/>
                <a:cs typeface="NRMOIM+Calibri"/>
              </a:rPr>
              <a:t>руководство</a:t>
            </a:r>
            <a:r>
              <a:rPr sz="2800" spc="4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 достижению поставленных</a:t>
            </a:r>
          </a:p>
          <a:p>
            <a:pPr marL="228904" marR="0">
              <a:lnSpc>
                <a:spcPts val="268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дидактических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целей.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5393664"/>
            <a:ext cx="9560306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68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FF0000"/>
                </a:solidFill>
                <a:latin typeface="NRMOIM+Calibri"/>
                <a:cs typeface="NRMOIM+Calibri"/>
              </a:rPr>
              <a:t>Функции</a:t>
            </a:r>
            <a:r>
              <a:rPr sz="2800" spc="13" dirty="0">
                <a:solidFill>
                  <a:srgbClr val="FF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FF0000"/>
                </a:solidFill>
                <a:latin typeface="NRMOIM+Calibri"/>
                <a:cs typeface="NRMOIM+Calibri"/>
              </a:rPr>
              <a:t>педагога</a:t>
            </a:r>
            <a:r>
              <a:rPr sz="2800" dirty="0">
                <a:solidFill>
                  <a:srgbClr val="FF0000"/>
                </a:solidFill>
                <a:latin typeface="NRMOIM+Calibri"/>
                <a:cs typeface="NRMOIM+Calibri"/>
              </a:rPr>
              <a:t> могут</a:t>
            </a:r>
            <a:r>
              <a:rPr sz="2800" spc="-14" dirty="0">
                <a:solidFill>
                  <a:srgbClr val="FF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NRMOIM+Calibri"/>
                <a:cs typeface="NRMOIM+Calibri"/>
              </a:rPr>
              <a:t>варьироваться</a:t>
            </a:r>
            <a:r>
              <a:rPr sz="2800" spc="25" dirty="0">
                <a:solidFill>
                  <a:srgbClr val="FF0000"/>
                </a:solidFill>
                <a:latin typeface="NRMOIM+Calibri"/>
                <a:cs typeface="NRMOIM+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NRMOIM+Calibri"/>
                <a:cs typeface="NRMOIM+Calibri"/>
              </a:rPr>
              <a:t>от</a:t>
            </a:r>
            <a:r>
              <a:rPr sz="2800" spc="33" dirty="0">
                <a:solidFill>
                  <a:srgbClr val="FF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NRMOIM+Calibri"/>
                <a:cs typeface="NRMOIM+Calibri"/>
              </a:rPr>
              <a:t>информационно</a:t>
            </a:r>
            <a:r>
              <a:rPr sz="2800" dirty="0">
                <a:solidFill>
                  <a:srgbClr val="FF0000"/>
                </a:solidFill>
                <a:latin typeface="GFDRLA+Calibri"/>
                <a:cs typeface="GFDRLA+Calibri"/>
              </a:rPr>
              <a:t>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544" y="5735040"/>
            <a:ext cx="8510706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FF0000"/>
                </a:solidFill>
                <a:latin typeface="NRMOIM+Calibri"/>
                <a:cs typeface="NRMOIM+Calibri"/>
              </a:rPr>
              <a:t>контролирующей</a:t>
            </a:r>
            <a:r>
              <a:rPr sz="2800" spc="47" dirty="0">
                <a:solidFill>
                  <a:srgbClr val="FF0000"/>
                </a:solidFill>
                <a:latin typeface="NRMOIM+Calibri"/>
                <a:cs typeface="NRMOIM+Calibri"/>
              </a:rPr>
              <a:t> </a:t>
            </a:r>
            <a:r>
              <a:rPr sz="2800" spc="-28" dirty="0">
                <a:solidFill>
                  <a:srgbClr val="FF0000"/>
                </a:solidFill>
                <a:latin typeface="NRMOIM+Calibri"/>
                <a:cs typeface="NRMOIM+Calibri"/>
              </a:rPr>
              <a:t>до</a:t>
            </a:r>
            <a:r>
              <a:rPr sz="2800" spc="35" dirty="0">
                <a:solidFill>
                  <a:srgbClr val="FF0000"/>
                </a:solidFill>
                <a:latin typeface="NRMOIM+Calibri"/>
                <a:cs typeface="NRMOIM+Calibri"/>
              </a:rPr>
              <a:t> </a:t>
            </a:r>
            <a:r>
              <a:rPr sz="2800" spc="-16" dirty="0">
                <a:solidFill>
                  <a:srgbClr val="FF0000"/>
                </a:solidFill>
                <a:latin typeface="NRMOIM+Calibri"/>
                <a:cs typeface="NRMOIM+Calibri"/>
              </a:rPr>
              <a:t>консультативнокоординирующей</a:t>
            </a:r>
            <a:r>
              <a:rPr sz="2800" dirty="0">
                <a:solidFill>
                  <a:srgbClr val="FF0000"/>
                </a:solidFill>
                <a:latin typeface="GFDRLA+Calibri"/>
                <a:cs typeface="GFDRLA+Calibri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529944"/>
            <a:ext cx="10413907" cy="5165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рамках </a:t>
            </a:r>
            <a:r>
              <a:rPr sz="2800" spc="-32" dirty="0">
                <a:solidFill>
                  <a:srgbClr val="000000"/>
                </a:solidFill>
                <a:latin typeface="NRMOIM+Calibri"/>
                <a:cs typeface="NRMOIM+Calibri"/>
              </a:rPr>
              <a:t>модулей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осуществляется комплексное,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синхронизированное изучение теоретических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практических</a:t>
            </a:r>
          </a:p>
          <a:p>
            <a:pPr marL="228904" marR="0">
              <a:lnSpc>
                <a:spcPts val="268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аспектов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каждого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аспекта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изучаемой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темы.</a:t>
            </a:r>
          </a:p>
          <a:p>
            <a:pPr marL="0" marR="0">
              <a:lnSpc>
                <a:spcPts val="3413"/>
              </a:lnSpc>
              <a:spcBef>
                <a:spcPts val="27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Происходит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не </a:t>
            </a:r>
            <a:r>
              <a:rPr sz="2800" spc="-21" dirty="0">
                <a:solidFill>
                  <a:srgbClr val="000000"/>
                </a:solidFill>
                <a:latin typeface="NRMOIM+Calibri"/>
                <a:cs typeface="NRMOIM+Calibri"/>
              </a:rPr>
              <a:t>столько</a:t>
            </a:r>
            <a:r>
              <a:rPr sz="2800" spc="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сокращение избыточных</a:t>
            </a:r>
            <a:r>
              <a:rPr sz="2800" spc="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теоретических</a:t>
            </a:r>
          </a:p>
          <a:p>
            <a:pPr marL="228904" marR="0">
              <a:lnSpc>
                <a:spcPts val="268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дисциплин,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NRMOIM+Calibri"/>
                <a:cs typeface="NRMOIM+Calibri"/>
              </a:rPr>
              <a:t>сколько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пересмотр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их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содержания,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своего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NRMOIM+Calibri"/>
                <a:cs typeface="NRMOIM+Calibri"/>
              </a:rPr>
              <a:t>рода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«отсеивание» излишней информации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перераспределение</a:t>
            </a:r>
          </a:p>
          <a:p>
            <a:pPr marL="228904" marR="0">
              <a:lnSpc>
                <a:spcPts val="2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объема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пользу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действительно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необходимых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теоретических</a:t>
            </a:r>
          </a:p>
          <a:p>
            <a:pPr marL="228904" marR="0">
              <a:lnSpc>
                <a:spcPts val="268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знаний, </a:t>
            </a:r>
            <a:r>
              <a:rPr sz="2800" spc="-19" dirty="0">
                <a:solidFill>
                  <a:srgbClr val="000000"/>
                </a:solidFill>
                <a:latin typeface="NRMOIM+Calibri"/>
                <a:cs typeface="NRMOIM+Calibri"/>
              </a:rPr>
              <a:t>которые</a:t>
            </a:r>
            <a:r>
              <a:rPr sz="2800" spc="3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позволяют</a:t>
            </a:r>
            <a:r>
              <a:rPr sz="2800" spc="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осваивать практические</a:t>
            </a:r>
            <a:r>
              <a:rPr sz="28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умения,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упорядочивая</a:t>
            </a:r>
            <a:r>
              <a:rPr sz="2800" spc="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систематизируя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их, 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что,</a:t>
            </a:r>
            <a:r>
              <a:rPr sz="2800" spc="4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конечном счете,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приводит</a:t>
            </a:r>
            <a:r>
              <a:rPr sz="2800" spc="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 повышению мотивации обучаемых.</a:t>
            </a:r>
          </a:p>
          <a:p>
            <a:pPr marL="0" marR="0">
              <a:lnSpc>
                <a:spcPts val="3413"/>
              </a:lnSpc>
              <a:spcBef>
                <a:spcPts val="28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Содействие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развитию самостоятельности</a:t>
            </a:r>
            <a:r>
              <a:rPr sz="2800" spc="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обучающихся,</a:t>
            </a:r>
            <a:r>
              <a:rPr sz="2800" spc="4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их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умению работать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учетом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индивидуальных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способов проработки</a:t>
            </a:r>
          </a:p>
          <a:p>
            <a:pPr marL="22890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учебного материала (индивидуализация</a:t>
            </a:r>
            <a:r>
              <a:rPr sz="28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дифференциация</a:t>
            </a:r>
            <a:r>
              <a:rPr sz="2800" spc="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</a:p>
          <a:p>
            <a:pPr marL="228904" marR="0">
              <a:lnSpc>
                <a:spcPts val="2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обучении).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534516"/>
            <a:ext cx="9782280" cy="2904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</a:t>
            </a:r>
            <a:r>
              <a:rPr sz="2800" spc="-24" dirty="0">
                <a:solidFill>
                  <a:srgbClr val="000000"/>
                </a:solidFill>
                <a:latin typeface="NRMOIM+Calibri"/>
                <a:cs typeface="NRMOIM+Calibri"/>
              </a:rPr>
              <a:t>модульном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обучении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применяется</a:t>
            </a:r>
            <a:r>
              <a:rPr sz="2800" spc="4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самооценка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,</a:t>
            </a:r>
            <a:r>
              <a:rPr sz="2800" spc="4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NRMOIM+Calibri"/>
                <a:cs typeface="NRMOIM+Calibri"/>
              </a:rPr>
              <a:t>которая</a:t>
            </a:r>
          </a:p>
          <a:p>
            <a:pPr marL="22890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приучает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учащегося</a:t>
            </a:r>
            <a:r>
              <a:rPr sz="28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объективно оценивать свои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способности,</a:t>
            </a:r>
          </a:p>
          <a:p>
            <a:pPr marL="22890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26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результаты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своего </a:t>
            </a:r>
            <a:r>
              <a:rPr sz="2800" spc="-32" dirty="0">
                <a:solidFill>
                  <a:srgbClr val="000000"/>
                </a:solidFill>
                <a:latin typeface="NRMOIM+Calibri"/>
                <a:cs typeface="NRMOIM+Calibri"/>
              </a:rPr>
              <a:t>труда.</a:t>
            </a:r>
            <a:r>
              <a:rPr sz="2800" spc="6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Обучающийся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максимальное</a:t>
            </a:r>
            <a:r>
              <a:rPr sz="2800" spc="-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время</a:t>
            </a:r>
          </a:p>
          <a:p>
            <a:pPr marL="22890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работает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самостоятельно,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учится</a:t>
            </a:r>
            <a:r>
              <a:rPr sz="28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целенаправленно.</a:t>
            </a:r>
          </a:p>
          <a:p>
            <a:pPr marL="0" marR="0">
              <a:lnSpc>
                <a:spcPts val="3413"/>
              </a:lnSpc>
              <a:spcBef>
                <a:spcPts val="61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Дает возможность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осознать</a:t>
            </a:r>
            <a:r>
              <a:rPr sz="2800" b="1" spc="25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себя</a:t>
            </a:r>
            <a:r>
              <a:rPr sz="2800" b="1" spc="19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в деятельности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,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учит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самоорганизации,</a:t>
            </a:r>
            <a:r>
              <a:rPr sz="2800" spc="-2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самооценке, позволяет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каждому</a:t>
            </a:r>
          </a:p>
          <a:p>
            <a:pPr marL="228904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обучающемуся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видеть уровень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усвоения знаний.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3477995"/>
            <a:ext cx="9857625" cy="85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Применение </a:t>
            </a:r>
            <a:r>
              <a:rPr sz="2800" spc="-25" dirty="0">
                <a:solidFill>
                  <a:srgbClr val="000000"/>
                </a:solidFill>
                <a:latin typeface="NRMOIM+Calibri"/>
                <a:cs typeface="NRMOIM+Calibri"/>
              </a:rPr>
              <a:t>модульной</a:t>
            </a:r>
            <a:r>
              <a:rPr sz="28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технологии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позволяет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сформировать</a:t>
            </a:r>
          </a:p>
          <a:p>
            <a:pPr marL="22890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общеучебные компетенции: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информационную,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44" y="4246345"/>
            <a:ext cx="8582963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0" dirty="0">
                <a:solidFill>
                  <a:srgbClr val="000000"/>
                </a:solidFill>
                <a:latin typeface="EIBMNW+Calibri Bold"/>
                <a:cs typeface="EIBMNW+Calibri Bold"/>
              </a:rPr>
              <a:t>коммуникативную,</a:t>
            </a:r>
            <a:r>
              <a:rPr sz="2800" b="1" spc="67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самоорганизацию,</a:t>
            </a:r>
            <a:r>
              <a:rPr sz="2800" b="1" spc="54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самообучение</a:t>
            </a:r>
            <a:r>
              <a:rPr sz="2800" b="1" dirty="0">
                <a:solidFill>
                  <a:srgbClr val="000000"/>
                </a:solidFill>
                <a:latin typeface="QLQORR+Calibri Bold"/>
                <a:cs typeface="QLQORR+Calibri Bold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4756885"/>
            <a:ext cx="9533999" cy="1240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</a:t>
            </a:r>
            <a:r>
              <a:rPr sz="2800" spc="-47" dirty="0">
                <a:solidFill>
                  <a:srgbClr val="000000"/>
                </a:solidFill>
                <a:latin typeface="NRMOIM+Calibri"/>
                <a:cs typeface="NRMOIM+Calibri"/>
              </a:rPr>
              <a:t>ходе</a:t>
            </a:r>
            <a:r>
              <a:rPr sz="2800" spc="4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реализации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технологии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необходимо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опираться</a:t>
            </a:r>
            <a:r>
              <a:rPr sz="2800" spc="2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специфику</a:t>
            </a:r>
            <a:r>
              <a:rPr sz="2800" b="1" spc="45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организации</a:t>
            </a:r>
            <a:r>
              <a:rPr sz="2800" b="1" spc="26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spc="-27" dirty="0">
                <a:solidFill>
                  <a:srgbClr val="000000"/>
                </a:solidFill>
                <a:latin typeface="EIBMNW+Calibri Bold"/>
                <a:cs typeface="EIBMNW+Calibri Bold"/>
              </a:rPr>
              <a:t>модульного</a:t>
            </a:r>
            <a:r>
              <a:rPr sz="2800" b="1" spc="32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обучения</a:t>
            </a:r>
            <a:r>
              <a:rPr sz="2800" b="1" spc="33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учитывать</a:t>
            </a:r>
          </a:p>
          <a:p>
            <a:pPr marL="228904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возрастные</a:t>
            </a:r>
            <a:r>
              <a:rPr sz="2800" b="1" spc="30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особенности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8182" y="347336"/>
            <a:ext cx="537181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GQGLGS+Calibri Light"/>
                <a:cs typeface="GQGLGS+Calibri Light"/>
              </a:rPr>
              <a:t>5</a:t>
            </a:r>
            <a:r>
              <a:rPr sz="4000" spc="-52" dirty="0">
                <a:solidFill>
                  <a:srgbClr val="0070C0"/>
                </a:solidFill>
                <a:latin typeface="GQGLGS+Calibri Light"/>
                <a:cs typeface="GQGLGS+Calibri Light"/>
              </a:rPr>
              <a:t> </a:t>
            </a:r>
            <a:r>
              <a:rPr sz="4000" spc="-30" dirty="0">
                <a:solidFill>
                  <a:srgbClr val="0070C0"/>
                </a:solidFill>
                <a:latin typeface="VTRSLH+Calibri Light"/>
                <a:cs typeface="VTRSLH+Calibri Light"/>
              </a:rPr>
              <a:t>типов</a:t>
            </a:r>
            <a:r>
              <a:rPr sz="4000" spc="-5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учебных</a:t>
            </a:r>
            <a:r>
              <a:rPr sz="4000" spc="-50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28" dirty="0">
                <a:solidFill>
                  <a:srgbClr val="0070C0"/>
                </a:solidFill>
                <a:latin typeface="VTRSLH+Calibri Light"/>
                <a:cs typeface="VTRSLH+Calibri Light"/>
              </a:rPr>
              <a:t>занятий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955588"/>
            <a:ext cx="9575810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1.</a:t>
            </a:r>
            <a:r>
              <a:rPr sz="2600" spc="1492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Урок</a:t>
            </a:r>
            <a:r>
              <a:rPr sz="26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изучения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новых знаний</a:t>
            </a:r>
            <a:r>
              <a:rPr sz="2600" spc="-2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(лекция,</a:t>
            </a:r>
            <a:r>
              <a:rPr sz="2600" spc="-4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экскурсия,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лабораторная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5006" y="1233501"/>
            <a:ext cx="9294613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работа,</a:t>
            </a:r>
            <a:r>
              <a:rPr sz="26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вводный</a:t>
            </a:r>
            <a:r>
              <a:rPr sz="26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урок, практическая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работа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spc="20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имеют своей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целью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5006" y="1510869"/>
            <a:ext cx="7400134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изучение</a:t>
            </a:r>
            <a:r>
              <a:rPr sz="2600" spc="-4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первичное</a:t>
            </a:r>
            <a:r>
              <a:rPr sz="2600" spc="-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закрепление</a:t>
            </a:r>
            <a:r>
              <a:rPr sz="2600" spc="-5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новых знаний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);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1914728"/>
            <a:ext cx="9896438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2.</a:t>
            </a:r>
            <a:r>
              <a:rPr sz="2600" spc="1492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600" spc="-28" dirty="0">
                <a:solidFill>
                  <a:srgbClr val="000000"/>
                </a:solidFill>
                <a:latin typeface="NRMOIM+Calibri"/>
                <a:cs typeface="NRMOIM+Calibri"/>
              </a:rPr>
              <a:t>Урок</a:t>
            </a:r>
            <a:r>
              <a:rPr sz="26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закрепления</a:t>
            </a:r>
            <a:r>
              <a:rPr sz="2600" spc="-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знаний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(практикум,</a:t>
            </a:r>
            <a:r>
              <a:rPr sz="2600" spc="-3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собеседование,</a:t>
            </a:r>
            <a:r>
              <a:rPr sz="2600" spc="58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отработка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45006" y="2191806"/>
            <a:ext cx="9714095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материала 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имеют своей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целью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вторичное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закрепление</a:t>
            </a:r>
            <a:r>
              <a:rPr sz="2600" spc="-4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усвоенных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45006" y="2469719"/>
            <a:ext cx="6872448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знаний,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выработку умений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 их применению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639" y="2873578"/>
            <a:ext cx="8860200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3.</a:t>
            </a:r>
            <a:r>
              <a:rPr sz="2600" spc="1492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600" spc="-28" dirty="0">
                <a:solidFill>
                  <a:srgbClr val="000000"/>
                </a:solidFill>
                <a:latin typeface="NRMOIM+Calibri"/>
                <a:cs typeface="NRMOIM+Calibri"/>
              </a:rPr>
              <a:t>Урок</a:t>
            </a:r>
            <a:r>
              <a:rPr sz="26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комплексного</a:t>
            </a:r>
            <a:r>
              <a:rPr sz="2600" spc="-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применения</a:t>
            </a:r>
            <a:r>
              <a:rPr sz="2600" spc="-3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знаний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(цель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вторичное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5006" y="3150946"/>
            <a:ext cx="8226009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закрепление</a:t>
            </a:r>
            <a:r>
              <a:rPr sz="2600" spc="-5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усвоенных знаний,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выработка умений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 их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45006" y="3428024"/>
            <a:ext cx="8292371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применению,</a:t>
            </a:r>
            <a:r>
              <a:rPr sz="2600" spc="-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перенос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новые условия, самостоятельное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45006" y="3706063"/>
            <a:ext cx="2096601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выполнение);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9639" y="4111448"/>
            <a:ext cx="9792109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4.</a:t>
            </a:r>
            <a:r>
              <a:rPr sz="2600" spc="1492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600" spc="-28" dirty="0">
                <a:solidFill>
                  <a:srgbClr val="000000"/>
                </a:solidFill>
                <a:latin typeface="NRMOIM+Calibri"/>
                <a:cs typeface="NRMOIM+Calibri"/>
              </a:rPr>
              <a:t>Урок</a:t>
            </a:r>
            <a:r>
              <a:rPr sz="26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обобщения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систематизации</a:t>
            </a:r>
            <a:r>
              <a:rPr sz="2600" spc="-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знаний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(проектное</a:t>
            </a:r>
            <a:r>
              <a:rPr sz="2600" spc="-4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задание)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45006" y="4388816"/>
            <a:ext cx="8986619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имеют своей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целью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обобщение</a:t>
            </a:r>
            <a:r>
              <a:rPr sz="2600" spc="-2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единичных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знаний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систему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);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9639" y="4792385"/>
            <a:ext cx="9939393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5.</a:t>
            </a:r>
            <a:r>
              <a:rPr sz="2600" spc="1492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Урок</a:t>
            </a:r>
            <a:r>
              <a:rPr sz="26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контроля, оценки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коррекции</a:t>
            </a:r>
            <a:r>
              <a:rPr sz="2600" spc="-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знаний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(проверочная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работа,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45006" y="5070298"/>
            <a:ext cx="9010042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контрольная работа,</a:t>
            </a:r>
            <a:r>
              <a:rPr sz="26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31" dirty="0">
                <a:solidFill>
                  <a:srgbClr val="000000"/>
                </a:solidFill>
                <a:latin typeface="NRMOIM+Calibri"/>
                <a:cs typeface="NRMOIM+Calibri"/>
              </a:rPr>
              <a:t>тест,</a:t>
            </a:r>
            <a:r>
              <a:rPr sz="2600" spc="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общественный</a:t>
            </a:r>
            <a:r>
              <a:rPr sz="2600" spc="-3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смотр</a:t>
            </a:r>
            <a:r>
              <a:rPr sz="26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знаний,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зачет 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45006" y="5347691"/>
            <a:ext cx="9968562" cy="99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имеют своей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целью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определить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уровень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овладения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знаниями,</a:t>
            </a:r>
          </a:p>
          <a:p>
            <a:pPr marL="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умениями</a:t>
            </a: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навыками,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провести</a:t>
            </a:r>
            <a:r>
              <a:rPr sz="2600" spc="-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оценку своей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деятельности каждым</a:t>
            </a:r>
          </a:p>
          <a:p>
            <a:pPr marL="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учеником,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ее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результатов</a:t>
            </a:r>
            <a:r>
              <a:rPr sz="26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себя в ней)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1021" y="1305159"/>
            <a:ext cx="4311107" cy="1043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0" dirty="0">
                <a:solidFill>
                  <a:srgbClr val="000000"/>
                </a:solidFill>
                <a:latin typeface="OMJIJW+Arial Bold"/>
                <a:cs typeface="OMJIJW+Arial Bold"/>
              </a:rPr>
              <a:t>Второе</a:t>
            </a:r>
            <a:r>
              <a:rPr sz="3600" b="1" spc="28" dirty="0">
                <a:solidFill>
                  <a:srgbClr val="000000"/>
                </a:solidFill>
                <a:latin typeface="OMJIJW+Arial Bold"/>
                <a:cs typeface="OMJIJW+Arial Bold"/>
              </a:rPr>
              <a:t> </a:t>
            </a:r>
            <a:r>
              <a:rPr sz="3600" b="1" spc="-23" dirty="0">
                <a:solidFill>
                  <a:srgbClr val="000000"/>
                </a:solidFill>
                <a:latin typeface="OMJIJW+Arial Bold"/>
                <a:cs typeface="OMJIJW+Arial Bold"/>
              </a:rPr>
              <a:t>поколение</a:t>
            </a:r>
          </a:p>
          <a:p>
            <a:pPr marL="1414297" marR="0">
              <a:lnSpc>
                <a:spcPts val="389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6" dirty="0">
                <a:solidFill>
                  <a:srgbClr val="000000"/>
                </a:solidFill>
                <a:latin typeface="OMJIJW+Arial Bold"/>
                <a:cs typeface="OMJIJW+Arial Bold"/>
              </a:rPr>
              <a:t>ФГОС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1443" y="3492981"/>
            <a:ext cx="10481655" cy="3160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2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второго</a:t>
            </a:r>
            <a:r>
              <a:rPr sz="2800" spc="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поколения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разрабатывались с 2009</a:t>
            </a:r>
            <a:r>
              <a:rPr sz="2800" spc="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 2012</a:t>
            </a:r>
            <a:r>
              <a:rPr sz="2800" spc="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52" dirty="0">
                <a:solidFill>
                  <a:srgbClr val="000000"/>
                </a:solidFill>
                <a:latin typeface="NRMOIM+Calibri"/>
                <a:cs typeface="NRMOIM+Calibri"/>
              </a:rPr>
              <a:t>год</a:t>
            </a:r>
            <a:r>
              <a:rPr sz="2800" spc="4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действовали </a:t>
            </a:r>
            <a:r>
              <a:rPr sz="2800" spc="-28" dirty="0">
                <a:solidFill>
                  <a:srgbClr val="000000"/>
                </a:solidFill>
                <a:latin typeface="NRMOIM+Calibri"/>
                <a:cs typeface="NRMOIM+Calibri"/>
              </a:rPr>
              <a:t>до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2020</a:t>
            </a:r>
            <a:r>
              <a:rPr sz="2800" spc="4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NRMOIM+Calibri"/>
                <a:cs typeface="NRMOIM+Calibri"/>
              </a:rPr>
              <a:t>года.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Акцент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них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сделан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 развитие</a:t>
            </a:r>
          </a:p>
          <a:p>
            <a:pPr marL="22860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универсальных учебных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умений. Развитие способности</a:t>
            </a:r>
          </a:p>
          <a:p>
            <a:pPr marL="228600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самостоятельно добывать информацию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 использованием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информационных</a:t>
            </a:r>
            <a:r>
              <a:rPr sz="2800" spc="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технологий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и коммуникации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людьми.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Фокус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сместили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личность учащихся.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Много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внимания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2" dirty="0">
                <a:solidFill>
                  <a:srgbClr val="000000"/>
                </a:solidFill>
                <a:latin typeface="NRMOIM+Calibri"/>
                <a:cs typeface="NRMOIM+Calibri"/>
              </a:rPr>
              <a:t>уделено</a:t>
            </a:r>
          </a:p>
          <a:p>
            <a:pPr marL="228600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проектной</a:t>
            </a:r>
            <a:r>
              <a:rPr sz="2800" spc="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внеурочной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деятельности,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развитию</a:t>
            </a:r>
            <a:r>
              <a:rPr sz="2800" spc="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толерантности</a:t>
            </a:r>
            <a:r>
              <a:rPr sz="2800" spc="-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стремлению к здоровому образу жизни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8661" y="347402"/>
            <a:ext cx="6973371" cy="1325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956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70C0"/>
                </a:solidFill>
                <a:latin typeface="VTRSLH+Calibri Light"/>
                <a:cs typeface="VTRSLH+Calibri Light"/>
              </a:rPr>
              <a:t>Что</a:t>
            </a:r>
            <a:r>
              <a:rPr sz="4400" spc="-5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25" dirty="0">
                <a:solidFill>
                  <a:srgbClr val="0070C0"/>
                </a:solidFill>
                <a:latin typeface="VTRSLH+Calibri Light"/>
                <a:cs typeface="VTRSLH+Calibri Light"/>
              </a:rPr>
              <a:t>такое</a:t>
            </a:r>
            <a:r>
              <a:rPr sz="4400" spc="-54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7" dirty="0">
                <a:solidFill>
                  <a:srgbClr val="0070C0"/>
                </a:solidFill>
                <a:latin typeface="VTRSLH+Calibri Light"/>
                <a:cs typeface="VTRSLH+Calibri Light"/>
              </a:rPr>
              <a:t>цифровая</a:t>
            </a:r>
          </a:p>
          <a:p>
            <a:pPr marL="0" marR="0">
              <a:lnSpc>
                <a:spcPts val="475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6" dirty="0">
                <a:solidFill>
                  <a:srgbClr val="0070C0"/>
                </a:solidFill>
                <a:latin typeface="VTRSLH+Calibri Light"/>
                <a:cs typeface="VTRSLH+Calibri Light"/>
              </a:rPr>
              <a:t>образовательная</a:t>
            </a:r>
            <a:r>
              <a:rPr sz="4400" spc="-49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5" dirty="0">
                <a:solidFill>
                  <a:srgbClr val="0070C0"/>
                </a:solidFill>
                <a:latin typeface="VTRSLH+Calibri Light"/>
                <a:cs typeface="VTRSLH+Calibri Light"/>
              </a:rPr>
              <a:t>среда</a:t>
            </a:r>
            <a:r>
              <a:rPr sz="4400" spc="-54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7" dirty="0">
                <a:solidFill>
                  <a:srgbClr val="0070C0"/>
                </a:solidFill>
                <a:latin typeface="VTRSLH+Calibri Light"/>
                <a:cs typeface="VTRSLH+Calibri Light"/>
              </a:rPr>
              <a:t>ЦОС?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2335630"/>
            <a:ext cx="10361702" cy="2392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Цифровая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образовательная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среда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(ЦОС)</a:t>
            </a:r>
            <a:r>
              <a:rPr sz="2800" spc="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800" spc="10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совокупность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программных и технических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средств,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образовательного контента,</a:t>
            </a:r>
          </a:p>
          <a:p>
            <a:pPr marL="22890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16" dirty="0">
                <a:solidFill>
                  <a:srgbClr val="000000"/>
                </a:solidFill>
                <a:latin typeface="NRMOIM+Calibri"/>
                <a:cs typeface="NRMOIM+Calibri"/>
              </a:rPr>
              <a:t>необходимых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для реализации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 в </a:t>
            </a:r>
            <a:r>
              <a:rPr sz="2800" spc="-21" dirty="0">
                <a:solidFill>
                  <a:srgbClr val="000000"/>
                </a:solidFill>
                <a:latin typeface="NRMOIM+Calibri"/>
                <a:cs typeface="NRMOIM+Calibri"/>
              </a:rPr>
              <a:t>том</a:t>
            </a:r>
          </a:p>
          <a:p>
            <a:pPr marL="22890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числе с применением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электронного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обучения,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дистанционных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технологий, обеспечивающая доступ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образовательным услугам и сервисам в электронном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виде.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20161" y="347402"/>
            <a:ext cx="5715723" cy="721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4" dirty="0">
                <a:solidFill>
                  <a:srgbClr val="0070C0"/>
                </a:solidFill>
                <a:latin typeface="VTRSLH+Calibri Light"/>
                <a:cs typeface="VTRSLH+Calibri Light"/>
              </a:rPr>
              <a:t>Что</a:t>
            </a:r>
            <a:r>
              <a:rPr sz="4400" spc="-5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22" dirty="0">
                <a:solidFill>
                  <a:srgbClr val="0070C0"/>
                </a:solidFill>
                <a:latin typeface="VTRSLH+Calibri Light"/>
                <a:cs typeface="VTRSLH+Calibri Light"/>
              </a:rPr>
              <a:t>такое</a:t>
            </a:r>
            <a:r>
              <a:rPr sz="4400" spc="-5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5" dirty="0">
                <a:solidFill>
                  <a:srgbClr val="0070C0"/>
                </a:solidFill>
                <a:latin typeface="VTRSLH+Calibri Light"/>
                <a:cs typeface="VTRSLH+Calibri Light"/>
              </a:rPr>
              <a:t>ЦОС</a:t>
            </a:r>
            <a:r>
              <a:rPr sz="4400" spc="-58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dirty="0">
                <a:solidFill>
                  <a:srgbClr val="0070C0"/>
                </a:solidFill>
                <a:latin typeface="VTRSLH+Calibri Light"/>
                <a:cs typeface="VTRSLH+Calibri Light"/>
              </a:rPr>
              <a:t>в</a:t>
            </a:r>
            <a:r>
              <a:rPr sz="4400" spc="-47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400" spc="-33" dirty="0">
                <a:solidFill>
                  <a:srgbClr val="0070C0"/>
                </a:solidFill>
                <a:latin typeface="VTRSLH+Calibri Light"/>
                <a:cs typeface="VTRSLH+Calibri Light"/>
              </a:rPr>
              <a:t>школе?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794296"/>
            <a:ext cx="10349526" cy="2344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Элементы</a:t>
            </a:r>
            <a:r>
              <a:rPr sz="2600" spc="-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ЦОС</a:t>
            </a:r>
            <a:r>
              <a:rPr sz="26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32" dirty="0">
                <a:solidFill>
                  <a:srgbClr val="000000"/>
                </a:solidFill>
                <a:latin typeface="NRMOIM+Calibri"/>
                <a:cs typeface="NRMOIM+Calibri"/>
              </a:rPr>
              <a:t>будут</a:t>
            </a:r>
            <a:r>
              <a:rPr sz="26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использоваться при</a:t>
            </a:r>
            <a:r>
              <a:rPr sz="2600" spc="-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традиционной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форме</a:t>
            </a:r>
          </a:p>
          <a:p>
            <a:pPr marL="228904" marR="0">
              <a:lnSpc>
                <a:spcPts val="249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обучения,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это</a:t>
            </a:r>
            <a:r>
              <a:rPr sz="26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интерактивные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доски,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электронные</a:t>
            </a:r>
            <a:r>
              <a:rPr sz="2600" spc="-4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дневники,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видеоматериалы,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которые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учителя</a:t>
            </a:r>
            <a:r>
              <a:rPr sz="26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показывают на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уроках. Кроме 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того,</a:t>
            </a:r>
          </a:p>
          <a:p>
            <a:pPr marL="228904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благодаря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ЦОС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в 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будущем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ученики,</a:t>
            </a:r>
            <a:r>
              <a:rPr sz="2600" spc="-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которые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длительное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время не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имеют возможности посещать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29" dirty="0">
                <a:solidFill>
                  <a:srgbClr val="000000"/>
                </a:solidFill>
                <a:latin typeface="NRMOIM+Calibri"/>
                <a:cs typeface="NRMOIM+Calibri"/>
              </a:rPr>
              <a:t>школу,</a:t>
            </a:r>
            <a:r>
              <a:rPr sz="2600" spc="3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например,</a:t>
            </a:r>
            <a:r>
              <a:rPr sz="2600" spc="-4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из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 перелома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ноги,</a:t>
            </a:r>
          </a:p>
          <a:p>
            <a:pPr marL="228904" marR="0">
              <a:lnSpc>
                <a:spcPts val="249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смогут виртуально присутствовать на уроке и не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выпадать из учебного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процесса.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4140658"/>
            <a:ext cx="10041033" cy="1076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7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Цифровая образовательная</a:t>
            </a:r>
            <a:r>
              <a:rPr sz="26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среда</a:t>
            </a:r>
            <a:r>
              <a:rPr sz="26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(ЦОС) — набор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технических</a:t>
            </a:r>
          </a:p>
          <a:p>
            <a:pPr marL="228904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решений</a:t>
            </a:r>
            <a:r>
              <a:rPr sz="2600" spc="-4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для 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школ.</a:t>
            </a:r>
            <a:r>
              <a:rPr sz="26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Сейчас 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эти</a:t>
            </a:r>
            <a:r>
              <a:rPr sz="26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решения</a:t>
            </a:r>
            <a:r>
              <a:rPr sz="26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стадии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формирования. По</a:t>
            </a:r>
          </a:p>
          <a:p>
            <a:pPr marL="228904" marR="0">
              <a:lnSpc>
                <a:spcPts val="249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замыслу</a:t>
            </a:r>
            <a:r>
              <a:rPr sz="2600" spc="-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Минпросвещения,</a:t>
            </a:r>
            <a:r>
              <a:rPr sz="2600" spc="-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ЦОС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войдут</a:t>
            </a:r>
            <a:r>
              <a:rPr sz="26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библиотека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544" y="5092015"/>
            <a:ext cx="9177927" cy="758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верифицированного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учебного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контента, платформа с учебными</a:t>
            </a:r>
          </a:p>
          <a:p>
            <a:pPr marL="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заданиями,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соцсеть и система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видео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конференц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-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связи.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8150" y="2459482"/>
            <a:ext cx="10287072" cy="1846659"/>
          </a:xfrm>
        </p:spPr>
        <p:txBody>
          <a:bodyPr/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Спасибо за внимание!</a:t>
            </a:r>
            <a:endParaRPr lang="ru-RU" sz="6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6657" y="393722"/>
            <a:ext cx="6912741" cy="66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36" dirty="0">
                <a:solidFill>
                  <a:srgbClr val="000000"/>
                </a:solidFill>
                <a:latin typeface="OMJIJW+Arial Bold"/>
                <a:cs typeface="OMJIJW+Arial Bold"/>
              </a:rPr>
              <a:t>Третье</a:t>
            </a:r>
            <a:r>
              <a:rPr sz="4400" b="1" spc="35" dirty="0">
                <a:solidFill>
                  <a:srgbClr val="000000"/>
                </a:solidFill>
                <a:latin typeface="OMJIJW+Arial Bold"/>
                <a:cs typeface="OMJIJW+Arial Bold"/>
              </a:rPr>
              <a:t> </a:t>
            </a:r>
            <a:r>
              <a:rPr sz="4400" b="1" spc="-26" dirty="0">
                <a:solidFill>
                  <a:srgbClr val="000000"/>
                </a:solidFill>
                <a:latin typeface="OMJIJW+Arial Bold"/>
                <a:cs typeface="OMJIJW+Arial Bold"/>
              </a:rPr>
              <a:t>поколение</a:t>
            </a:r>
            <a:r>
              <a:rPr sz="4400" b="1" spc="29" dirty="0">
                <a:solidFill>
                  <a:srgbClr val="000000"/>
                </a:solidFill>
                <a:latin typeface="OMJIJW+Arial Bold"/>
                <a:cs typeface="OMJIJW+Arial Bold"/>
              </a:rPr>
              <a:t> </a:t>
            </a:r>
            <a:r>
              <a:rPr sz="4400" b="1" spc="-19" dirty="0">
                <a:solidFill>
                  <a:srgbClr val="000000"/>
                </a:solidFill>
                <a:latin typeface="OMJIJW+Arial Bold"/>
                <a:cs typeface="OMJIJW+Arial Bold"/>
              </a:rPr>
              <a:t>ФГОС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1324" y="1115160"/>
            <a:ext cx="10623976" cy="471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NRMOIM+Calibri"/>
                <a:cs typeface="NRMOIM+Calibri"/>
              </a:rPr>
              <a:t>Переход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 новые образовательные стандарты третьего</a:t>
            </a:r>
            <a:r>
              <a:rPr sz="2800" spc="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поколения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229" y="1499208"/>
            <a:ext cx="5442007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осуществлён в сентябре 2021</a:t>
            </a:r>
            <a:r>
              <a:rPr sz="2800" spc="4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NRMOIM+Calibri"/>
                <a:cs typeface="NRMOIM+Calibri"/>
              </a:rPr>
              <a:t>года.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324" y="2011653"/>
            <a:ext cx="11172551" cy="4055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40" dirty="0">
                <a:solidFill>
                  <a:srgbClr val="000000"/>
                </a:solidFill>
                <a:latin typeface="NRMOIM+Calibri"/>
                <a:cs typeface="NRMOIM+Calibri"/>
              </a:rPr>
              <a:t>Главной</a:t>
            </a:r>
            <a:r>
              <a:rPr sz="2800" spc="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задачей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3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третьего</a:t>
            </a:r>
            <a:r>
              <a:rPr sz="28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поколения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заявлена конкретизация</a:t>
            </a:r>
          </a:p>
          <a:p>
            <a:pPr marL="22890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требований к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обучающимся.</a:t>
            </a:r>
            <a:r>
              <a:rPr sz="2800" spc="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предыдущей</a:t>
            </a:r>
            <a:r>
              <a:rPr sz="2800" spc="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редакции Стандарт</a:t>
            </a:r>
          </a:p>
          <a:p>
            <a:pPr marL="22890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включал </a:t>
            </a:r>
            <a:r>
              <a:rPr sz="2800" spc="-27" dirty="0">
                <a:solidFill>
                  <a:srgbClr val="000000"/>
                </a:solidFill>
                <a:latin typeface="NRMOIM+Calibri"/>
                <a:cs typeface="NRMOIM+Calibri"/>
              </a:rPr>
              <a:t>только</a:t>
            </a:r>
            <a:r>
              <a:rPr sz="2800" spc="4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общие установки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 формирование</a:t>
            </a:r>
            <a:r>
              <a:rPr sz="28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определённых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компетенций.</a:t>
            </a:r>
            <a:r>
              <a:rPr sz="28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NRMOIM+Calibri"/>
                <a:cs typeface="NRMOIM+Calibri"/>
              </a:rPr>
              <a:t>Учебные учреждения</a:t>
            </a:r>
            <a:r>
              <a:rPr sz="2800" spc="23" dirty="0">
                <a:solidFill>
                  <a:srgbClr val="FF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NRMOIM+Calibri"/>
                <a:cs typeface="NRMOIM+Calibri"/>
              </a:rPr>
              <a:t>сами решали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, </a:t>
            </a:r>
            <a:r>
              <a:rPr sz="2800" spc="-23" dirty="0">
                <a:solidFill>
                  <a:srgbClr val="000000"/>
                </a:solidFill>
                <a:latin typeface="NRMOIM+Calibri"/>
                <a:cs typeface="NRMOIM+Calibri"/>
              </a:rPr>
              <a:t>что</a:t>
            </a:r>
            <a:r>
              <a:rPr sz="2800" spc="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именно и в</a:t>
            </a:r>
          </a:p>
          <a:p>
            <a:pPr marL="22890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NRMOIM+Calibri"/>
                <a:cs typeface="NRMOIM+Calibri"/>
              </a:rPr>
              <a:t>каком</a:t>
            </a:r>
            <a:r>
              <a:rPr sz="2800" spc="2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классе изучать,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поэтому</a:t>
            </a:r>
            <a:r>
              <a:rPr sz="2800" spc="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образовательные программы разных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9" dirty="0">
                <a:solidFill>
                  <a:srgbClr val="000000"/>
                </a:solidFill>
                <a:latin typeface="NRMOIM+Calibri"/>
                <a:cs typeface="NRMOIM+Calibri"/>
              </a:rPr>
              <a:t>школ</a:t>
            </a:r>
            <a:r>
              <a:rPr sz="28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отличались,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а </a:t>
            </a:r>
            <a:r>
              <a:rPr sz="2800" spc="-26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результаты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обучения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не были детализированы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  <a:p>
            <a:pPr marL="0" marR="0">
              <a:lnSpc>
                <a:spcPts val="3416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680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Сделан</a:t>
            </a:r>
            <a:r>
              <a:rPr sz="28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акцент на развитие</a:t>
            </a:r>
            <a:r>
              <a:rPr sz="2800" spc="64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метапредметных</a:t>
            </a:r>
            <a:r>
              <a:rPr sz="28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личностных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  <a:r>
              <a:rPr sz="2800" spc="16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Расписан</a:t>
            </a:r>
          </a:p>
          <a:p>
            <a:pPr marL="22890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формат работы</a:t>
            </a:r>
            <a:r>
              <a:rPr sz="28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рамках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каждого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предмета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для</a:t>
            </a:r>
            <a:r>
              <a:rPr sz="2800" spc="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развития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этих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навыков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(проведение лабораторных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NRMOIM+Calibri"/>
                <a:cs typeface="NRMOIM+Calibri"/>
              </a:rPr>
              <a:t>работ,</a:t>
            </a:r>
            <a:r>
              <a:rPr sz="2800" spc="5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внеурочной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деятельности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так</a:t>
            </a:r>
          </a:p>
          <a:p>
            <a:pPr marL="22890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далее).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6657" y="512340"/>
            <a:ext cx="6912289" cy="66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2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36" dirty="0">
                <a:solidFill>
                  <a:srgbClr val="000000"/>
                </a:solidFill>
                <a:latin typeface="OMJIJW+Arial Bold"/>
                <a:cs typeface="OMJIJW+Arial Bold"/>
              </a:rPr>
              <a:t>Третье</a:t>
            </a:r>
            <a:r>
              <a:rPr sz="4400" b="1" spc="40" dirty="0">
                <a:solidFill>
                  <a:srgbClr val="000000"/>
                </a:solidFill>
                <a:latin typeface="OMJIJW+Arial Bold"/>
                <a:cs typeface="OMJIJW+Arial Bold"/>
              </a:rPr>
              <a:t> </a:t>
            </a:r>
            <a:r>
              <a:rPr sz="4400" b="1" spc="-27" dirty="0">
                <a:solidFill>
                  <a:srgbClr val="000000"/>
                </a:solidFill>
                <a:latin typeface="OMJIJW+Arial Bold"/>
                <a:cs typeface="OMJIJW+Arial Bold"/>
              </a:rPr>
              <a:t>поколение</a:t>
            </a:r>
            <a:r>
              <a:rPr sz="4400" b="1" spc="30" dirty="0">
                <a:solidFill>
                  <a:srgbClr val="000000"/>
                </a:solidFill>
                <a:latin typeface="OMJIJW+Arial Bold"/>
                <a:cs typeface="OMJIJW+Arial Bold"/>
              </a:rPr>
              <a:t> </a:t>
            </a:r>
            <a:r>
              <a:rPr sz="4400" b="1" spc="-19" dirty="0">
                <a:solidFill>
                  <a:srgbClr val="000000"/>
                </a:solidFill>
                <a:latin typeface="OMJIJW+Arial Bold"/>
                <a:cs typeface="OMJIJW+Arial Bold"/>
              </a:rPr>
              <a:t>ФГОС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507209"/>
            <a:ext cx="10427767" cy="3672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Строго</a:t>
            </a:r>
            <a:r>
              <a:rPr sz="28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обозначено,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какие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NRMOIM+Calibri"/>
                <a:cs typeface="NRMOIM+Calibri"/>
              </a:rPr>
              <a:t>темы</a:t>
            </a:r>
            <a:r>
              <a:rPr sz="2800" spc="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должны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освоить </a:t>
            </a:r>
            <a:r>
              <a:rPr sz="2800" spc="-14" dirty="0">
                <a:solidFill>
                  <a:srgbClr val="000000"/>
                </a:solidFill>
                <a:latin typeface="NRMOIM+Calibri"/>
                <a:cs typeface="NRMOIM+Calibri"/>
              </a:rPr>
              <a:t>дети</a:t>
            </a:r>
            <a:r>
              <a:rPr sz="28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</a:p>
          <a:p>
            <a:pPr marL="22890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определённый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52" dirty="0">
                <a:solidFill>
                  <a:srgbClr val="000000"/>
                </a:solidFill>
                <a:latin typeface="NRMOIM+Calibri"/>
                <a:cs typeface="NRMOIM+Calibri"/>
              </a:rPr>
              <a:t>год</a:t>
            </a:r>
            <a:r>
              <a:rPr sz="2800" spc="4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обучения.</a:t>
            </a:r>
            <a:r>
              <a:rPr sz="2800" spc="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Содержание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NRMOIM+Calibri"/>
                <a:cs typeface="NRMOIM+Calibri"/>
              </a:rPr>
              <a:t>тем</a:t>
            </a:r>
            <a:r>
              <a:rPr sz="28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 новому</a:t>
            </a:r>
            <a:r>
              <a:rPr sz="2800" spc="-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не</a:t>
            </a:r>
          </a:p>
          <a:p>
            <a:pPr marL="22890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рекомендовано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менять местами</a:t>
            </a:r>
            <a:r>
              <a:rPr sz="28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(ранее </a:t>
            </a:r>
            <a:r>
              <a:rPr sz="2800" spc="-32" dirty="0">
                <a:solidFill>
                  <a:srgbClr val="000000"/>
                </a:solidFill>
                <a:latin typeface="NRMOIM+Calibri"/>
                <a:cs typeface="NRMOIM+Calibri"/>
              </a:rPr>
              <a:t>это</a:t>
            </a:r>
            <a:r>
              <a:rPr sz="2800" spc="4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допускалось).</a:t>
            </a:r>
          </a:p>
          <a:p>
            <a:pPr marL="0" marR="0">
              <a:lnSpc>
                <a:spcPts val="3413"/>
              </a:lnSpc>
              <a:spcBef>
                <a:spcPts val="62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Учитываются</a:t>
            </a:r>
            <a:r>
              <a:rPr sz="2800" spc="3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возрастные и психологические особенности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учеников</a:t>
            </a:r>
            <a:r>
              <a:rPr sz="2800" spc="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всех классов. </a:t>
            </a:r>
            <a:r>
              <a:rPr sz="2800" spc="-35" dirty="0">
                <a:solidFill>
                  <a:srgbClr val="000000"/>
                </a:solidFill>
                <a:latin typeface="NRMOIM+Calibri"/>
                <a:cs typeface="NRMOIM+Calibri"/>
              </a:rPr>
              <a:t>Главное,</a:t>
            </a:r>
            <a:r>
              <a:rPr sz="2800" spc="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чтобы</a:t>
            </a:r>
            <a:r>
              <a:rPr sz="2800" spc="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ребята</a:t>
            </a:r>
            <a:r>
              <a:rPr sz="28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не были</a:t>
            </a:r>
          </a:p>
          <a:p>
            <a:pPr marL="22890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перегружены.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Кроме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того,</a:t>
            </a:r>
            <a:r>
              <a:rPr sz="2800" spc="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 последнем образовательном</a:t>
            </a:r>
          </a:p>
          <a:p>
            <a:pPr marL="228904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стандарте</a:t>
            </a:r>
            <a:r>
              <a:rPr sz="28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уточнено</a:t>
            </a:r>
            <a:r>
              <a:rPr sz="28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минимальное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 максимальное</a:t>
            </a:r>
            <a:r>
              <a:rPr sz="2800" spc="-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количество</a:t>
            </a:r>
          </a:p>
          <a:p>
            <a:pPr marL="22890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часов,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необходимых</a:t>
            </a:r>
            <a:r>
              <a:rPr sz="28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для полноценной реализации основных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программ.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5219039"/>
            <a:ext cx="10243577" cy="123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Определено</a:t>
            </a:r>
            <a:r>
              <a:rPr sz="2800" spc="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базовое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содержание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 программы воспитания,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уточнены</a:t>
            </a:r>
            <a:r>
              <a:rPr sz="28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задачи и условия программы коррекционной</a:t>
            </a:r>
            <a:r>
              <a:rPr sz="2800" spc="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работы</a:t>
            </a:r>
            <a:r>
              <a:rPr sz="2800" spc="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</a:t>
            </a:r>
          </a:p>
          <a:p>
            <a:pPr marL="22890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NRMOIM+Calibri"/>
                <a:cs typeface="NRMOIM+Calibri"/>
              </a:rPr>
              <a:t>детьми</a:t>
            </a:r>
            <a:r>
              <a:rPr sz="28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 ОВЗ.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7453" y="647292"/>
            <a:ext cx="11074157" cy="1624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На</a:t>
            </a:r>
            <a:r>
              <a:rPr sz="2800" spc="14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современном</a:t>
            </a:r>
            <a:r>
              <a:rPr sz="2800" spc="14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этапе</a:t>
            </a:r>
            <a:r>
              <a:rPr sz="2800" spc="15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развития</a:t>
            </a:r>
            <a:r>
              <a:rPr sz="2800" spc="15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профессионального</a:t>
            </a:r>
            <a:r>
              <a:rPr sz="2800" spc="14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педагогического</a:t>
            </a:r>
          </a:p>
          <a:p>
            <a:pPr marL="22890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образования</a:t>
            </a:r>
            <a:r>
              <a:rPr sz="2800" spc="416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возникла</a:t>
            </a:r>
            <a:r>
              <a:rPr sz="2800" spc="417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NRMOIM+Calibri"/>
                <a:cs typeface="NRMOIM+Calibri"/>
              </a:rPr>
              <a:t>необходимость</a:t>
            </a:r>
            <a:r>
              <a:rPr sz="2800" spc="415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в</a:t>
            </a:r>
            <a:r>
              <a:rPr sz="2800" b="1" spc="4162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использовании</a:t>
            </a:r>
          </a:p>
          <a:p>
            <a:pPr marL="22890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современных</a:t>
            </a:r>
            <a:r>
              <a:rPr sz="2800" b="1" spc="359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технологий,</a:t>
            </a:r>
            <a:r>
              <a:rPr sz="2800" b="1" spc="343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NRMOIM+Calibri"/>
                <a:cs typeface="NRMOIM+Calibri"/>
              </a:rPr>
              <a:t>которые</a:t>
            </a:r>
            <a:r>
              <a:rPr sz="2800" spc="37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повышают</a:t>
            </a:r>
            <a:r>
              <a:rPr sz="2800" spc="37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эффективность</a:t>
            </a:r>
            <a:r>
              <a:rPr sz="2800" spc="36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урока,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развивают</a:t>
            </a:r>
            <a:r>
              <a:rPr sz="2800" spc="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мотивацию, </a:t>
            </a:r>
            <a:r>
              <a:rPr sz="2800" spc="-20" dirty="0">
                <a:solidFill>
                  <a:srgbClr val="000000"/>
                </a:solidFill>
                <a:latin typeface="NRMOIM+Calibri"/>
                <a:cs typeface="NRMOIM+Calibri"/>
              </a:rPr>
              <a:t>делают</a:t>
            </a:r>
            <a:r>
              <a:rPr sz="2800" spc="3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процесс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обучения</a:t>
            </a:r>
            <a:r>
              <a:rPr sz="2800" spc="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успешным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7453" y="3332925"/>
            <a:ext cx="11075472" cy="2008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800" spc="44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  <a:r>
              <a:rPr sz="2800" spc="90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школах</a:t>
            </a:r>
            <a:r>
              <a:rPr sz="2800" spc="90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50</a:t>
            </a:r>
            <a:r>
              <a:rPr sz="2800" spc="914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регионов</a:t>
            </a:r>
            <a:r>
              <a:rPr sz="2800" spc="89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России</a:t>
            </a:r>
            <a:r>
              <a:rPr sz="2800" spc="245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планируются</a:t>
            </a:r>
            <a:r>
              <a:rPr sz="2800" spc="9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открыть</a:t>
            </a:r>
            <a:r>
              <a:rPr sz="2800" spc="9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NRMOIM+Calibri"/>
                <a:cs typeface="NRMOIM+Calibri"/>
              </a:rPr>
              <a:t>более</a:t>
            </a:r>
            <a:r>
              <a:rPr sz="2800" spc="9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2000</a:t>
            </a:r>
          </a:p>
          <a:p>
            <a:pPr marL="228904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классов</a:t>
            </a:r>
            <a:r>
              <a:rPr sz="2800" spc="65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</a:t>
            </a:r>
            <a:r>
              <a:rPr sz="2800" spc="6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современной</a:t>
            </a:r>
            <a:r>
              <a:rPr sz="2800" spc="65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техникой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:</a:t>
            </a:r>
            <a:r>
              <a:rPr sz="2800" spc="646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3D-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принтерами,</a:t>
            </a:r>
            <a:r>
              <a:rPr sz="2800" spc="65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интерактивными</a:t>
            </a:r>
          </a:p>
          <a:p>
            <a:pPr marL="22890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панелями,</a:t>
            </a:r>
            <a:r>
              <a:rPr sz="2800" spc="27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конструкторами</a:t>
            </a:r>
            <a:r>
              <a:rPr sz="2800" spc="274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по</a:t>
            </a:r>
            <a:r>
              <a:rPr sz="2800" spc="27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NRMOIM+Calibri"/>
                <a:cs typeface="NRMOIM+Calibri"/>
              </a:rPr>
              <a:t>робототехнике</a:t>
            </a:r>
            <a:r>
              <a:rPr sz="2800" spc="274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800" spc="27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VR-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очками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  <a:p>
            <a:pPr marL="22890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NRMOIM+Calibri"/>
                <a:cs typeface="NRMOIM+Calibri"/>
              </a:rPr>
              <a:t>Планируется,</a:t>
            </a:r>
            <a:r>
              <a:rPr sz="2800" spc="77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NRMOIM+Calibri"/>
                <a:cs typeface="NRMOIM+Calibri"/>
              </a:rPr>
              <a:t>что</a:t>
            </a:r>
            <a:r>
              <a:rPr sz="2800" spc="78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к</a:t>
            </a:r>
            <a:r>
              <a:rPr sz="2800" spc="76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2024</a:t>
            </a:r>
            <a:r>
              <a:rPr sz="2800" spc="747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spc="-44" dirty="0">
                <a:solidFill>
                  <a:srgbClr val="000000"/>
                </a:solidFill>
                <a:latin typeface="NRMOIM+Calibri"/>
                <a:cs typeface="NRMOIM+Calibri"/>
              </a:rPr>
              <a:t>году</a:t>
            </a:r>
            <a:r>
              <a:rPr sz="2800" spc="8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таких</a:t>
            </a:r>
            <a:r>
              <a:rPr sz="2800" spc="77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центров</a:t>
            </a:r>
            <a:r>
              <a:rPr sz="2800" spc="78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в</a:t>
            </a:r>
            <a:r>
              <a:rPr sz="2800" spc="76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российских</a:t>
            </a:r>
            <a:r>
              <a:rPr sz="2800" spc="76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NRMOIM+Calibri"/>
                <a:cs typeface="NRMOIM+Calibri"/>
              </a:rPr>
              <a:t>школах</a:t>
            </a:r>
          </a:p>
          <a:p>
            <a:pPr marL="22890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45" dirty="0">
                <a:solidFill>
                  <a:srgbClr val="000000"/>
                </a:solidFill>
                <a:latin typeface="NRMOIM+Calibri"/>
                <a:cs typeface="NRMOIM+Calibri"/>
              </a:rPr>
              <a:t>будет</a:t>
            </a:r>
            <a:r>
              <a:rPr sz="2800" spc="5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16</a:t>
            </a:r>
            <a:r>
              <a:rPr sz="2800" spc="27" dirty="0">
                <a:solidFill>
                  <a:srgbClr val="000000"/>
                </a:solidFill>
                <a:latin typeface="GFDRLA+Calibri"/>
                <a:cs typeface="GFDRLA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NRMOIM+Calibri"/>
                <a:cs typeface="NRMOIM+Calibri"/>
              </a:rPr>
              <a:t>тысяч</a:t>
            </a:r>
            <a:r>
              <a:rPr sz="28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6524" y="71926"/>
            <a:ext cx="9858380" cy="161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264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0" dirty="0">
                <a:solidFill>
                  <a:srgbClr val="0070C0"/>
                </a:solidFill>
                <a:latin typeface="OMJIJW+Arial Bold"/>
                <a:cs typeface="OMJIJW+Arial Bold"/>
              </a:rPr>
              <a:t>Введение</a:t>
            </a:r>
            <a:r>
              <a:rPr sz="4000" b="1" spc="29" dirty="0">
                <a:solidFill>
                  <a:srgbClr val="0070C0"/>
                </a:solidFill>
                <a:latin typeface="OMJIJW+Arial Bold"/>
                <a:cs typeface="OMJIJW+Arial Bold"/>
              </a:rPr>
              <a:t> </a:t>
            </a:r>
            <a:r>
              <a:rPr sz="4000" b="1" spc="-13" dirty="0">
                <a:solidFill>
                  <a:srgbClr val="0070C0"/>
                </a:solidFill>
                <a:latin typeface="OMJIJW+Arial Bold"/>
                <a:cs typeface="OMJIJW+Arial Bold"/>
              </a:rPr>
              <a:t>обновленных</a:t>
            </a:r>
            <a:r>
              <a:rPr sz="4000" b="1" spc="20" dirty="0">
                <a:solidFill>
                  <a:srgbClr val="0070C0"/>
                </a:solidFill>
                <a:latin typeface="OMJIJW+Arial Bold"/>
                <a:cs typeface="OMJIJW+Arial Bold"/>
              </a:rPr>
              <a:t> </a:t>
            </a:r>
            <a:r>
              <a:rPr sz="4000" b="1" spc="-17" dirty="0">
                <a:solidFill>
                  <a:srgbClr val="0070C0"/>
                </a:solidFill>
                <a:latin typeface="OMJIJW+Arial Bold"/>
                <a:cs typeface="OMJIJW+Arial Bold"/>
              </a:rPr>
              <a:t>ФГОС</a:t>
            </a:r>
          </a:p>
          <a:p>
            <a:pPr marL="3737813" marR="0">
              <a:lnSpc>
                <a:spcPts val="4202"/>
              </a:lnSpc>
              <a:spcBef>
                <a:spcPts val="0"/>
              </a:spcBef>
              <a:spcAft>
                <a:spcPts val="0"/>
              </a:spcAft>
            </a:pPr>
            <a:r>
              <a:rPr sz="4000" spc="-33" dirty="0">
                <a:solidFill>
                  <a:srgbClr val="0070C0"/>
                </a:solidFill>
                <a:latin typeface="REQDRI+Times New Roman"/>
                <a:cs typeface="REQDRI+Times New Roman"/>
              </a:rPr>
              <a:t>ФГО</a:t>
            </a:r>
            <a:r>
              <a:rPr sz="4000" spc="-964" dirty="0">
                <a:solidFill>
                  <a:srgbClr val="0070C0"/>
                </a:solidFill>
                <a:latin typeface="REQDRI+Times New Roman"/>
                <a:cs typeface="REQDRI+Times New Roman"/>
              </a:rPr>
              <a:t> </a:t>
            </a:r>
            <a:r>
              <a:rPr sz="4000" dirty="0">
                <a:solidFill>
                  <a:srgbClr val="0070C0"/>
                </a:solidFill>
                <a:latin typeface="REQDRI+Times New Roman"/>
                <a:cs typeface="REQDRI+Times New Roman"/>
              </a:rPr>
              <a:t>С</a:t>
            </a:r>
            <a:r>
              <a:rPr sz="4000" spc="10" dirty="0">
                <a:solidFill>
                  <a:srgbClr val="0070C0"/>
                </a:solidFill>
                <a:latin typeface="REQDRI+Times New Roman"/>
                <a:cs typeface="REQDRI+Times New Roman"/>
              </a:rPr>
              <a:t> </a:t>
            </a:r>
            <a:r>
              <a:rPr sz="4000" dirty="0">
                <a:solidFill>
                  <a:srgbClr val="0070C0"/>
                </a:solidFill>
                <a:latin typeface="REQDRI+Times New Roman"/>
                <a:cs typeface="REQDRI+Times New Roman"/>
              </a:rPr>
              <a:t>НОО и ООО</a:t>
            </a:r>
          </a:p>
          <a:p>
            <a:pPr marL="0" marR="0">
              <a:lnSpc>
                <a:spcPts val="3178"/>
              </a:lnSpc>
              <a:spcBef>
                <a:spcPts val="508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755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Изменения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связи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 введением</a:t>
            </a:r>
            <a:r>
              <a:rPr sz="2600" spc="-6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обновленных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124" y="1602272"/>
            <a:ext cx="11508572" cy="1155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федеральных</a:t>
            </a:r>
            <a:r>
              <a:rPr sz="2600" spc="-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государственных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стандартов начального общего</a:t>
            </a:r>
          </a:p>
          <a:p>
            <a:pPr marL="0" marR="0">
              <a:lnSpc>
                <a:spcPts val="281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основного общего образования, утвержденных</a:t>
            </a:r>
            <a:r>
              <a:rPr sz="2600" spc="-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приказами</a:t>
            </a:r>
            <a:r>
              <a:rPr sz="2600" spc="-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Минпросвещения</a:t>
            </a:r>
          </a:p>
          <a:p>
            <a:pPr marL="0" marR="0">
              <a:lnSpc>
                <a:spcPts val="280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России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от</a:t>
            </a:r>
            <a:r>
              <a:rPr sz="2600" spc="5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31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мая</a:t>
            </a:r>
            <a:r>
              <a:rPr sz="2600" spc="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2021</a:t>
            </a:r>
            <a:r>
              <a:rPr sz="2600" spc="-3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09" dirty="0">
                <a:solidFill>
                  <a:srgbClr val="000000"/>
                </a:solidFill>
                <a:latin typeface="NRMOIM+Calibri"/>
                <a:cs typeface="NRMOIM+Calibri"/>
              </a:rPr>
              <a:t>г</a:t>
            </a:r>
            <a:r>
              <a:rPr sz="2600" dirty="0">
                <a:solidFill>
                  <a:srgbClr val="000000"/>
                </a:solidFill>
                <a:latin typeface="GFDRLA+Calibri"/>
                <a:cs typeface="GFDRLA+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6524" y="2798993"/>
            <a:ext cx="8901006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755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№ 286</a:t>
            </a:r>
            <a:r>
              <a:rPr sz="2600" spc="-3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«Об утверждении</a:t>
            </a:r>
            <a:r>
              <a:rPr sz="2600" i="1" spc="-31" dirty="0">
                <a:solidFill>
                  <a:srgbClr val="000000"/>
                </a:solidFill>
                <a:latin typeface="VBRSEC+Calibri Italic"/>
                <a:cs typeface="VBRSEC+Calibri Italic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федерального</a:t>
            </a:r>
            <a:r>
              <a:rPr sz="2600" i="1" spc="-29" dirty="0">
                <a:solidFill>
                  <a:srgbClr val="000000"/>
                </a:solidFill>
                <a:latin typeface="VBRSEC+Calibri Italic"/>
                <a:cs typeface="VBRSEC+Calibri Italic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государственного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5124" y="3156153"/>
            <a:ext cx="9555489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образовательного</a:t>
            </a:r>
            <a:r>
              <a:rPr sz="2600" i="1" spc="-27" dirty="0">
                <a:solidFill>
                  <a:srgbClr val="000000"/>
                </a:solidFill>
                <a:latin typeface="VBRSEC+Calibri Italic"/>
                <a:cs typeface="VBRSEC+Calibri Italic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стандарта</a:t>
            </a:r>
            <a:r>
              <a:rPr sz="2600" i="1" spc="-20" dirty="0">
                <a:solidFill>
                  <a:srgbClr val="000000"/>
                </a:solidFill>
                <a:latin typeface="VBRSEC+Calibri Italic"/>
                <a:cs typeface="VBRSEC+Calibri Italic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начального общего</a:t>
            </a:r>
            <a:r>
              <a:rPr sz="2600" i="1" spc="-19" dirty="0">
                <a:solidFill>
                  <a:srgbClr val="000000"/>
                </a:solidFill>
                <a:latin typeface="VBRSEC+Calibri Italic"/>
                <a:cs typeface="VBRSEC+Calibri Italic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образования»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524" y="3640786"/>
            <a:ext cx="11612380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67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№ 287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«Об утверждении</a:t>
            </a:r>
            <a:r>
              <a:rPr sz="2600" i="1" spc="-27" dirty="0">
                <a:solidFill>
                  <a:srgbClr val="000000"/>
                </a:solidFill>
                <a:latin typeface="VBRSEC+Calibri Italic"/>
                <a:cs typeface="VBRSEC+Calibri Italic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федерального</a:t>
            </a:r>
            <a:r>
              <a:rPr sz="2600" i="1" spc="-34" dirty="0">
                <a:solidFill>
                  <a:srgbClr val="000000"/>
                </a:solidFill>
                <a:latin typeface="VBRSEC+Calibri Italic"/>
                <a:cs typeface="VBRSEC+Calibri Italic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государственного образовательного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5124" y="3997401"/>
            <a:ext cx="6674437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стандарта</a:t>
            </a:r>
            <a:r>
              <a:rPr sz="2600" i="1" spc="-20" dirty="0">
                <a:solidFill>
                  <a:srgbClr val="000000"/>
                </a:solidFill>
                <a:latin typeface="VBRSEC+Calibri Italic"/>
                <a:cs typeface="VBRSEC+Calibri Italic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основного</a:t>
            </a:r>
            <a:r>
              <a:rPr sz="2600" i="1" spc="42" dirty="0">
                <a:solidFill>
                  <a:srgbClr val="000000"/>
                </a:solidFill>
                <a:latin typeface="VBRSEC+Calibri Italic"/>
                <a:cs typeface="VBRSEC+Calibri Italic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общего</a:t>
            </a:r>
            <a:r>
              <a:rPr sz="2600" i="1" spc="-25" dirty="0">
                <a:solidFill>
                  <a:srgbClr val="000000"/>
                </a:solidFill>
                <a:latin typeface="VBRSEC+Calibri Italic"/>
                <a:cs typeface="VBRSEC+Calibri Italic"/>
              </a:rPr>
              <a:t> </a:t>
            </a:r>
            <a:r>
              <a:rPr sz="2600" i="1" dirty="0">
                <a:solidFill>
                  <a:srgbClr val="000000"/>
                </a:solidFill>
                <a:latin typeface="VBRSEC+Calibri Italic"/>
                <a:cs typeface="VBRSEC+Calibri Italic"/>
              </a:rPr>
              <a:t>образования».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6524" y="4480891"/>
            <a:ext cx="11591783" cy="222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67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 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целях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обеспечения</a:t>
            </a:r>
            <a:r>
              <a:rPr sz="2600" spc="-4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единства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образовательного пространства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Российской</a:t>
            </a:r>
          </a:p>
          <a:p>
            <a:pPr marL="228600" marR="0">
              <a:lnSpc>
                <a:spcPts val="280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Федерации,</a:t>
            </a:r>
            <a:r>
              <a:rPr sz="2600" spc="-3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идентичности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содержания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программ начального</a:t>
            </a:r>
          </a:p>
          <a:p>
            <a:pPr marL="228600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общего и основного общего образования, возможности формирования</a:t>
            </a:r>
          </a:p>
          <a:p>
            <a:pPr marL="228600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программ различного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уровня сложности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направленности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</a:t>
            </a:r>
          </a:p>
          <a:p>
            <a:pPr marL="228600" marR="0">
              <a:lnSpc>
                <a:spcPts val="281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учетом образовательных потребностей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способностей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обучающихся,</a:t>
            </a:r>
            <a:r>
              <a:rPr sz="2600" spc="-3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включая</a:t>
            </a:r>
          </a:p>
          <a:p>
            <a:pPr marL="228600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одаренных</a:t>
            </a:r>
            <a:r>
              <a:rPr sz="2600" spc="-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детей,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13" dirty="0">
                <a:solidFill>
                  <a:srgbClr val="000000"/>
                </a:solidFill>
                <a:latin typeface="NRMOIM+Calibri"/>
                <a:cs typeface="NRMOIM+Calibri"/>
              </a:rPr>
              <a:t>детей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 с ограниченными</a:t>
            </a:r>
            <a:r>
              <a:rPr sz="2600" spc="-2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возможностями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здоровья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19377" y="218177"/>
            <a:ext cx="9108344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spc="-35" dirty="0">
                <a:solidFill>
                  <a:srgbClr val="0070C0"/>
                </a:solidFill>
                <a:latin typeface="VTRSLH+Calibri Light"/>
                <a:cs typeface="VTRSLH+Calibri Light"/>
              </a:rPr>
              <a:t>Принципы</a:t>
            </a:r>
            <a:r>
              <a:rPr sz="4000" spc="-54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5" dirty="0">
                <a:solidFill>
                  <a:srgbClr val="0070C0"/>
                </a:solidFill>
                <a:latin typeface="VTRSLH+Calibri Light"/>
                <a:cs typeface="VTRSLH+Calibri Light"/>
              </a:rPr>
              <a:t>обновленных</a:t>
            </a:r>
            <a:r>
              <a:rPr sz="4000" spc="-60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4" dirty="0">
                <a:solidFill>
                  <a:srgbClr val="0070C0"/>
                </a:solidFill>
                <a:latin typeface="VTRSLH+Calibri Light"/>
                <a:cs typeface="VTRSLH+Calibri Light"/>
              </a:rPr>
              <a:t>ФГОС</a:t>
            </a:r>
            <a:r>
              <a:rPr sz="4000" spc="-60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40" dirty="0">
                <a:solidFill>
                  <a:srgbClr val="0070C0"/>
                </a:solidFill>
                <a:latin typeface="VTRSLH+Calibri Light"/>
                <a:cs typeface="VTRSLH+Calibri Light"/>
              </a:rPr>
              <a:t>НОО</a:t>
            </a:r>
            <a:r>
              <a:rPr sz="4000" spc="-63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dirty="0">
                <a:solidFill>
                  <a:srgbClr val="0070C0"/>
                </a:solidFill>
                <a:latin typeface="VTRSLH+Calibri Light"/>
                <a:cs typeface="VTRSLH+Calibri Light"/>
              </a:rPr>
              <a:t>и</a:t>
            </a:r>
            <a:r>
              <a:rPr sz="4000" spc="-54" dirty="0">
                <a:solidFill>
                  <a:srgbClr val="0070C0"/>
                </a:solidFill>
                <a:latin typeface="VTRSLH+Calibri Light"/>
                <a:cs typeface="VTRSLH+Calibri Light"/>
              </a:rPr>
              <a:t> </a:t>
            </a:r>
            <a:r>
              <a:rPr sz="4000" spc="-38" dirty="0">
                <a:solidFill>
                  <a:srgbClr val="0070C0"/>
                </a:solidFill>
                <a:latin typeface="VTRSLH+Calibri Light"/>
                <a:cs typeface="VTRSLH+Calibri Light"/>
              </a:rPr>
              <a:t>ООО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826" y="1144854"/>
            <a:ext cx="10716748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67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Обновленные</a:t>
            </a:r>
            <a:r>
              <a:rPr sz="2600" spc="-28" dirty="0">
                <a:solidFill>
                  <a:srgbClr val="000000"/>
                </a:solidFill>
                <a:latin typeface="NRMOIM+Calibri"/>
                <a:cs typeface="NRMOIM+Calibri"/>
              </a:rPr>
              <a:t> ФГОС</a:t>
            </a:r>
            <a:r>
              <a:rPr sz="26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НОО и ООО</a:t>
            </a:r>
            <a:r>
              <a:rPr sz="2600" spc="18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не меняют методологических </a:t>
            </a:r>
            <a:r>
              <a:rPr sz="2600" b="1" spc="-23" dirty="0">
                <a:solidFill>
                  <a:srgbClr val="000000"/>
                </a:solidFill>
                <a:latin typeface="EIBMNW+Calibri Bold"/>
                <a:cs typeface="EIBMNW+Calibri Bold"/>
              </a:rPr>
              <a:t>подходов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8426" y="1422222"/>
            <a:ext cx="9435464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 разработке 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реализации</a:t>
            </a:r>
            <a:r>
              <a:rPr sz="2600" spc="-3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основных образовательных программ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8426" y="1699590"/>
            <a:ext cx="10456742" cy="719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соответствующего уровня. Основой организации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образовательной</a:t>
            </a:r>
          </a:p>
          <a:p>
            <a:pPr marL="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деятельности в соответствии с</a:t>
            </a:r>
            <a:r>
              <a:rPr sz="2600" spc="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обновленными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spc="-28" dirty="0">
                <a:solidFill>
                  <a:srgbClr val="000000"/>
                </a:solidFill>
                <a:latin typeface="NRMOIM+Calibri"/>
                <a:cs typeface="NRMOIM+Calibri"/>
              </a:rPr>
              <a:t>ФГОС</a:t>
            </a:r>
            <a:r>
              <a:rPr sz="2600" spc="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НОО и ООО</a:t>
            </a:r>
            <a:r>
              <a:rPr sz="2600" spc="-1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остается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8426" y="2254036"/>
            <a:ext cx="10853935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системно</a:t>
            </a:r>
            <a:r>
              <a:rPr sz="2600" b="1" dirty="0">
                <a:solidFill>
                  <a:srgbClr val="000000"/>
                </a:solidFill>
                <a:latin typeface="QLQORR+Calibri Bold"/>
                <a:cs typeface="QLQORR+Calibri Bold"/>
              </a:rPr>
              <a:t>-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деятельностный</a:t>
            </a:r>
            <a:r>
              <a:rPr sz="2600" b="1" spc="-23" dirty="0">
                <a:solidFill>
                  <a:srgbClr val="000000"/>
                </a:solidFill>
                <a:latin typeface="EIBMNW+Calibri Bold"/>
                <a:cs typeface="EIBMNW+Calibri Bold"/>
              </a:rPr>
              <a:t> подход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,</a:t>
            </a:r>
            <a:r>
              <a:rPr sz="2600" spc="-2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ориентирующий</a:t>
            </a:r>
            <a:r>
              <a:rPr sz="2600" spc="-4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педагогов на создание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8426" y="2531949"/>
            <a:ext cx="7077570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условий,</a:t>
            </a:r>
            <a:r>
              <a:rPr sz="2600" spc="-2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инициирующих</a:t>
            </a:r>
            <a:r>
              <a:rPr sz="2600" spc="-4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действия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обучающихся.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9826" y="2935808"/>
            <a:ext cx="10476900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67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Сохраняется привычная для образовательных организаций</a:t>
            </a:r>
            <a:r>
              <a:rPr sz="2600" spc="-1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педагогов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8426" y="3213176"/>
            <a:ext cx="11012529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структура основной образовательной</a:t>
            </a:r>
            <a:r>
              <a:rPr sz="2600" spc="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программы 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механизмы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обеспечения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8426" y="3490254"/>
            <a:ext cx="11020492" cy="1551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ее</a:t>
            </a:r>
            <a:r>
              <a:rPr sz="2600" spc="-1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вариативности (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наличие</a:t>
            </a:r>
            <a:r>
              <a:rPr sz="2600" b="1" spc="-16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двух частей образовательной программы</a:t>
            </a:r>
          </a:p>
          <a:p>
            <a:pPr marL="0" marR="0">
              <a:lnSpc>
                <a:spcPts val="2185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(обязательной</a:t>
            </a:r>
            <a:r>
              <a:rPr sz="2600" b="1" spc="-25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части и части,</a:t>
            </a:r>
            <a:r>
              <a:rPr sz="2600" b="1" spc="-14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формируемой</a:t>
            </a:r>
            <a:r>
              <a:rPr sz="2600" b="1" spc="-10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участниками образовательных</a:t>
            </a:r>
          </a:p>
          <a:p>
            <a:pPr marL="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отношений)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,</a:t>
            </a:r>
            <a:r>
              <a:rPr sz="2600" spc="-2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возможность разработки и</a:t>
            </a:r>
            <a:r>
              <a:rPr sz="2600" spc="-1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реализации</a:t>
            </a:r>
            <a:r>
              <a:rPr sz="2600" spc="-37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дифференцированных</a:t>
            </a:r>
          </a:p>
          <a:p>
            <a:pPr marL="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программ, возможность разработки и реализации</a:t>
            </a:r>
            <a:r>
              <a:rPr sz="2600" spc="-4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индивидуальных</a:t>
            </a:r>
            <a:r>
              <a:rPr sz="2600" spc="-29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учебных</a:t>
            </a:r>
          </a:p>
          <a:p>
            <a:pPr marL="0" marR="0">
              <a:lnSpc>
                <a:spcPts val="218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планов. Структура</a:t>
            </a:r>
            <a:r>
              <a:rPr sz="2600" spc="-3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требований</a:t>
            </a: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 </a:t>
            </a:r>
            <a:r>
              <a:rPr sz="2600" spc="-19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результатам</a:t>
            </a:r>
            <a:r>
              <a:rPr sz="2600" spc="24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реализации</a:t>
            </a:r>
            <a:r>
              <a:rPr sz="2600" spc="-4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основных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8426" y="4877348"/>
            <a:ext cx="10721144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 программ также</a:t>
            </a:r>
            <a:r>
              <a:rPr sz="2600" spc="-16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остается неизменной</a:t>
            </a:r>
            <a:r>
              <a:rPr sz="2600" spc="-40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и состоит из групп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9826" y="5155388"/>
            <a:ext cx="11036279" cy="84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требований</a:t>
            </a: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предметным, метапредметным и личностным</a:t>
            </a:r>
            <a:r>
              <a:rPr sz="2600" b="1" spc="-33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600" b="1" spc="-17" dirty="0">
                <a:solidFill>
                  <a:srgbClr val="000000"/>
                </a:solidFill>
                <a:latin typeface="EIBMNW+Calibri Bold"/>
                <a:cs typeface="EIBMNW+Calibri Bold"/>
              </a:rPr>
              <a:t>результатам.</a:t>
            </a:r>
          </a:p>
          <a:p>
            <a:pPr marL="0" marR="0">
              <a:lnSpc>
                <a:spcPts val="3178"/>
              </a:lnSpc>
              <a:spcBef>
                <a:spcPts val="1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WQWTQ+Arial"/>
                <a:cs typeface="JWQWTQ+Arial"/>
              </a:rPr>
              <a:t>•</a:t>
            </a:r>
            <a:r>
              <a:rPr sz="2600" spc="167" dirty="0">
                <a:solidFill>
                  <a:srgbClr val="000000"/>
                </a:solidFill>
                <a:latin typeface="JWQWTQ+Arial"/>
                <a:cs typeface="JWQWTQ+Arial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Остается</a:t>
            </a:r>
            <a:r>
              <a:rPr sz="2600" spc="1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неизменным</a:t>
            </a:r>
            <a:r>
              <a:rPr sz="2600" spc="-2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положение,</a:t>
            </a:r>
            <a:r>
              <a:rPr sz="2600" spc="-35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обусловливающее</a:t>
            </a:r>
            <a:r>
              <a:rPr sz="2600" spc="-31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использование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8426" y="5836590"/>
            <a:ext cx="10633766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EIBMNW+Calibri Bold"/>
                <a:cs typeface="EIBMNW+Calibri Bold"/>
              </a:rPr>
              <a:t>проектной деятельности</a:t>
            </a:r>
            <a:r>
              <a:rPr sz="2600" b="1" spc="584" dirty="0">
                <a:solidFill>
                  <a:srgbClr val="000000"/>
                </a:solidFill>
                <a:latin typeface="EIBMNW+Calibri Bold"/>
                <a:cs typeface="EIBMNW+Calibri Bold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для достижения</a:t>
            </a: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комплексных</a:t>
            </a:r>
            <a:r>
              <a:rPr sz="2600" spc="-33" dirty="0">
                <a:solidFill>
                  <a:srgbClr val="000000"/>
                </a:solidFill>
                <a:latin typeface="NRMOIM+Calibri"/>
                <a:cs typeface="NRMOIM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NRMOIM+Calibri"/>
                <a:cs typeface="NRMOIM+Calibri"/>
              </a:rPr>
              <a:t>образовательных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8426" y="6113668"/>
            <a:ext cx="1853204" cy="44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spc="-22" dirty="0">
                <a:solidFill>
                  <a:srgbClr val="000000"/>
                </a:solidFill>
                <a:latin typeface="NRMOIM+Calibri"/>
                <a:cs typeface="NRMOIM+Calibri"/>
              </a:rPr>
              <a:t>результатов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3130</Words>
  <Application>Microsoft Office PowerPoint</Application>
  <PresentationFormat>Произвольный</PresentationFormat>
  <Paragraphs>464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9" baseType="lpstr">
      <vt:lpstr>Arial</vt:lpstr>
      <vt:lpstr>OMJIJW+Arial Bold</vt:lpstr>
      <vt:lpstr>Arial Black</vt:lpstr>
      <vt:lpstr>Calibri</vt:lpstr>
      <vt:lpstr>JWQWTQ+Arial</vt:lpstr>
      <vt:lpstr>NRMOIM+Calibri</vt:lpstr>
      <vt:lpstr>GFDRLA+Calibri</vt:lpstr>
      <vt:lpstr>EIBMNW+Calibri Bold</vt:lpstr>
      <vt:lpstr>REQDRI+Times New Roman</vt:lpstr>
      <vt:lpstr>VBRSEC+Calibri Italic</vt:lpstr>
      <vt:lpstr>VTRSLH+Calibri Light</vt:lpstr>
      <vt:lpstr>QLQORR+Calibri Bold</vt:lpstr>
      <vt:lpstr>GQGLGS+Calibri Light</vt:lpstr>
      <vt:lpstr>OBGLIP+Arial</vt:lpstr>
      <vt:lpstr>Times New Roman</vt:lpstr>
      <vt:lpstr>QQTCFD+Wingdings</vt:lpstr>
      <vt:lpstr>Theme Office</vt:lpstr>
      <vt:lpstr>Шамшудинова В.С., руководитель РМО учителей технологии, ИЗО, музыки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Пользователь Windows</cp:lastModifiedBy>
  <cp:revision>8</cp:revision>
  <dcterms:modified xsi:type="dcterms:W3CDTF">2022-10-17T02:23:52Z</dcterms:modified>
</cp:coreProperties>
</file>